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77" r:id="rId6"/>
    <p:sldId id="270" r:id="rId7"/>
    <p:sldId id="280" r:id="rId8"/>
    <p:sldId id="357" r:id="rId9"/>
    <p:sldId id="345" r:id="rId10"/>
    <p:sldId id="337" r:id="rId11"/>
    <p:sldId id="335" r:id="rId12"/>
    <p:sldId id="336" r:id="rId13"/>
    <p:sldId id="338" r:id="rId14"/>
    <p:sldId id="340" r:id="rId15"/>
    <p:sldId id="339" r:id="rId16"/>
    <p:sldId id="341" r:id="rId17"/>
    <p:sldId id="342" r:id="rId18"/>
    <p:sldId id="343" r:id="rId19"/>
    <p:sldId id="344" r:id="rId20"/>
    <p:sldId id="281" r:id="rId21"/>
    <p:sldId id="376" r:id="rId22"/>
    <p:sldId id="378" r:id="rId23"/>
    <p:sldId id="299" r:id="rId24"/>
    <p:sldId id="300" r:id="rId25"/>
    <p:sldId id="349" r:id="rId26"/>
    <p:sldId id="346" r:id="rId27"/>
    <p:sldId id="350" r:id="rId28"/>
    <p:sldId id="351" r:id="rId29"/>
    <p:sldId id="352" r:id="rId30"/>
    <p:sldId id="354" r:id="rId31"/>
    <p:sldId id="355" r:id="rId32"/>
    <p:sldId id="356" r:id="rId33"/>
    <p:sldId id="282" r:id="rId34"/>
    <p:sldId id="334" r:id="rId35"/>
    <p:sldId id="379" r:id="rId36"/>
    <p:sldId id="381" r:id="rId37"/>
    <p:sldId id="358" r:id="rId38"/>
    <p:sldId id="359" r:id="rId39"/>
    <p:sldId id="377" r:id="rId40"/>
    <p:sldId id="362" r:id="rId41"/>
    <p:sldId id="361" r:id="rId42"/>
    <p:sldId id="363" r:id="rId43"/>
    <p:sldId id="365" r:id="rId44"/>
    <p:sldId id="368" r:id="rId45"/>
    <p:sldId id="367" r:id="rId46"/>
    <p:sldId id="370" r:id="rId47"/>
    <p:sldId id="369" r:id="rId48"/>
    <p:sldId id="380" r:id="rId49"/>
    <p:sldId id="371" r:id="rId50"/>
    <p:sldId id="372" r:id="rId51"/>
    <p:sldId id="373" r:id="rId52"/>
    <p:sldId id="374" r:id="rId53"/>
    <p:sldId id="375" r:id="rId54"/>
    <p:sldId id="283" r:id="rId55"/>
    <p:sldId id="286" r:id="rId56"/>
  </p:sldIdLst>
  <p:sldSz cx="18288000" cy="10287000"/>
  <p:notesSz cx="6858000" cy="9144000"/>
  <p:embeddedFontLst>
    <p:embeddedFont>
      <p:font typeface="Pretendard Bold" panose="02000803000000020004" pitchFamily="2" charset="-127"/>
      <p:bold r:id="rId58"/>
    </p:embeddedFont>
    <p:embeddedFont>
      <p:font typeface="Pretendard Regular" panose="02000503000000020004" pitchFamily="2" charset="-127"/>
      <p:regular r:id="rId59"/>
    </p:embeddedFont>
    <p:embeddedFont>
      <p:font typeface="Pretendard SemiBold" panose="02000703000000020004" pitchFamily="2" charset="-127"/>
      <p:regular r:id="rId60"/>
      <p:bold r:id="rId61"/>
    </p:embeddedFont>
    <p:embeddedFont>
      <p:font typeface="맑은 고딕" panose="020B0503020000020004" pitchFamily="34" charset="-127"/>
      <p:regular r:id="rId62"/>
      <p:bold r:id="rId63"/>
    </p:embeddedFont>
    <p:embeddedFont>
      <p:font typeface="맑은 고딕" panose="020B0503020000020004" pitchFamily="34" charset="-127"/>
      <p:regular r:id="rId62"/>
      <p:bold r:id="rId63"/>
    </p:embeddedFont>
    <p:embeddedFont>
      <p:font typeface="BM DoHyeon OTF" panose="020B0600000101010101" pitchFamily="34" charset="-127"/>
      <p:regular r:id="rId64"/>
    </p:embeddedFont>
    <p:embeddedFont>
      <p:font typeface="BM YEONSUNG OTF" panose="020B0600000101010101" pitchFamily="34" charset="-127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94A"/>
    <a:srgbClr val="FEFEFE"/>
    <a:srgbClr val="4E81BD"/>
    <a:srgbClr val="52D2C2"/>
    <a:srgbClr val="7180CC"/>
    <a:srgbClr val="303548"/>
    <a:srgbClr val="A69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564" autoAdjust="0"/>
    <p:restoredTop sz="86420" autoAdjust="0"/>
  </p:normalViewPr>
  <p:slideViewPr>
    <p:cSldViewPr>
      <p:cViewPr varScale="1">
        <p:scale>
          <a:sx n="72" d="100"/>
          <a:sy n="72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36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6CE8E-C343-D248-8436-E181BBF2FB9A}" type="datetimeFigureOut">
              <a:rPr kumimoji="1" lang="ko-KR" altLang="en-US" smtClean="0"/>
              <a:t>2025. 6. 9.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7192-0458-6A4F-8AE1-2A1A97837A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172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554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431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5064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4981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36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191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8526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7377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8637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0210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4833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2862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7396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2228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5128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9681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0720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6745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595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762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5569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13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0369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540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291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26702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44551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363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359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3815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3238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7191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434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7192-0458-6A4F-8AE1-2A1A97837A7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763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65.png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emf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7.png"/><Relationship Id="rId9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7.png"/><Relationship Id="rId9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0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5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200" y="2628900"/>
            <a:ext cx="3404250" cy="61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99700" y="7581900"/>
            <a:ext cx="431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556500" y="7581900"/>
            <a:ext cx="4318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16800" y="27178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Pretendard SemiBold"/>
              </a:rPr>
              <a:t>PORTFOLIO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00" y="3670300"/>
            <a:ext cx="178816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6200" dirty="0">
                <a:solidFill>
                  <a:srgbClr val="23294A"/>
                </a:solidFill>
                <a:ea typeface="Pretendard Regular"/>
              </a:rPr>
              <a:t>끊임없이 성장하는</a:t>
            </a:r>
            <a:endParaRPr lang="ko-KR" sz="6200" b="0" i="0" u="none" strike="noStrike" dirty="0">
              <a:solidFill>
                <a:srgbClr val="23294A"/>
              </a:solidFill>
              <a:ea typeface="Pretendard Regular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952500" y="1041400"/>
            <a:ext cx="2247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1400" b="0" i="0" u="none" strike="noStrike" dirty="0">
                <a:solidFill>
                  <a:srgbClr val="23294A"/>
                </a:solidFill>
                <a:latin typeface="Pretendard Regular"/>
              </a:rPr>
              <a:t>FULLSTACAK DEVELOPER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08600" y="7454900"/>
            <a:ext cx="219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dirty="0" err="1">
                <a:solidFill>
                  <a:srgbClr val="23294A"/>
                </a:solidFill>
                <a:latin typeface="Pretendard Regular"/>
                <a:ea typeface="Pretendard Regular"/>
              </a:rPr>
              <a:t>풀스택</a:t>
            </a:r>
            <a:r>
              <a:rPr lang="ko-KR" altLang="en-US" sz="1600" dirty="0">
                <a:solidFill>
                  <a:srgbClr val="23294A"/>
                </a:solidFill>
                <a:latin typeface="Pretendard Regular"/>
                <a:ea typeface="Pretendard Regular"/>
              </a:rPr>
              <a:t> 개발자</a:t>
            </a:r>
            <a:r>
              <a:rPr lang="en-US" sz="1600" b="0" i="0" u="none" strike="noStrike" dirty="0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altLang="en-US" sz="1600" b="0" i="0" u="none" strike="noStrike" dirty="0">
                <a:solidFill>
                  <a:srgbClr val="23294A"/>
                </a:solidFill>
                <a:ea typeface="Pretendard Regular"/>
              </a:rPr>
              <a:t>김민서</a:t>
            </a:r>
            <a:endParaRPr lang="ko-KR" sz="1600" b="0" i="0" u="none" strike="noStrike" dirty="0">
              <a:solidFill>
                <a:srgbClr val="23294A"/>
              </a:solidFill>
              <a:ea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039100" y="7454900"/>
            <a:ext cx="219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23294A"/>
                </a:solidFill>
                <a:latin typeface="Pretendard Regular"/>
              </a:rPr>
              <a:t>01</a:t>
            </a:r>
            <a:r>
              <a:rPr lang="en-US" sz="1600" b="0" i="0" u="none" strike="noStrike" dirty="0">
                <a:solidFill>
                  <a:srgbClr val="23294A"/>
                </a:solidFill>
                <a:latin typeface="Pretendard Regular"/>
              </a:rPr>
              <a:t>0.</a:t>
            </a:r>
            <a:r>
              <a:rPr lang="en-US" altLang="ko-KR" sz="1600" b="0" i="0" u="none" strike="noStrike" dirty="0">
                <a:solidFill>
                  <a:srgbClr val="23294A"/>
                </a:solidFill>
                <a:latin typeface="Pretendard Regular"/>
              </a:rPr>
              <a:t>6251</a:t>
            </a:r>
            <a:r>
              <a:rPr lang="en-US" sz="1600" b="0" i="0" u="none" strike="noStrike" dirty="0">
                <a:solidFill>
                  <a:srgbClr val="23294A"/>
                </a:solidFill>
                <a:latin typeface="Pretendard Regular"/>
              </a:rPr>
              <a:t>.</a:t>
            </a:r>
            <a:r>
              <a:rPr lang="en-US" altLang="ko-KR" sz="1600" b="0" i="0" u="none" strike="noStrike" dirty="0">
                <a:solidFill>
                  <a:srgbClr val="23294A"/>
                </a:solidFill>
                <a:latin typeface="Pretendard Regular"/>
              </a:rPr>
              <a:t>6076</a:t>
            </a:r>
            <a:endParaRPr lang="en-US" sz="16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82300" y="7416800"/>
            <a:ext cx="300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23294A"/>
                </a:solidFill>
                <a:latin typeface="Pretendard Regular"/>
              </a:rPr>
              <a:t>https://</a:t>
            </a:r>
            <a:r>
              <a:rPr lang="en-US" sz="1600" b="0" i="0" u="none" strike="noStrike" dirty="0" err="1">
                <a:solidFill>
                  <a:srgbClr val="23294A"/>
                </a:solidFill>
                <a:latin typeface="Pretendard Regular"/>
              </a:rPr>
              <a:t>github.com</a:t>
            </a:r>
            <a:r>
              <a:rPr lang="en-US" sz="1600" b="0" i="0" u="none" strike="noStrike" dirty="0">
                <a:solidFill>
                  <a:srgbClr val="23294A"/>
                </a:solidFill>
                <a:latin typeface="Pretendard Regular"/>
              </a:rPr>
              <a:t>/</a:t>
            </a:r>
            <a:r>
              <a:rPr lang="en-US" sz="1600" b="0" i="0" u="none" strike="noStrike" dirty="0" err="1">
                <a:solidFill>
                  <a:srgbClr val="23294A"/>
                </a:solidFill>
                <a:latin typeface="Pretendard Regular"/>
              </a:rPr>
              <a:t>CodeMinSeo</a:t>
            </a:r>
            <a:endParaRPr lang="en-US" sz="16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2400" y="4610100"/>
            <a:ext cx="179832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0400" dirty="0">
                <a:solidFill>
                  <a:srgbClr val="23294A"/>
                </a:solidFill>
                <a:ea typeface="Pretendard SemiBold"/>
              </a:rPr>
              <a:t>개발자</a:t>
            </a:r>
            <a:endParaRPr lang="ko-KR" sz="104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5EC2AB31-8050-B342-A8CB-9C974BA842C5}"/>
              </a:ext>
            </a:extLst>
          </p:cNvPr>
          <p:cNvSpPr txBox="1"/>
          <p:nvPr/>
        </p:nvSpPr>
        <p:spPr>
          <a:xfrm>
            <a:off x="10753205" y="5290358"/>
            <a:ext cx="2819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6200" b="0" i="0" u="none" strike="noStrike" dirty="0">
              <a:solidFill>
                <a:srgbClr val="23294A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프로그램 흐름도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32E5942-3106-3D4A-AD74-DD01D1A30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1" y="1196015"/>
            <a:ext cx="10287000" cy="8407400"/>
          </a:xfrm>
          <a:prstGeom prst="rect">
            <a:avLst/>
          </a:prstGeom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176049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916060" y="592765"/>
            <a:ext cx="863534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로그인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회원가입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72205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로그인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660699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헤더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메뉴바의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Log In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을 클릭하여 로그인 페이지로 이동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652047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회원가입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66069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아이디가 없다면 회원가입 페이지로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생성 가능한 아이디와 비밀번호라면 성공적으로 생성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35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916060" y="592765"/>
            <a:ext cx="863534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검색기능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랭킹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72205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명소나 맛집으로 카테고리 선택가능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검색어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입력 시 검색 리스트 화면으로 이동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652047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리뷰와 평점이 높은 순으로 부산 명소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맛집이 슬라이드 형식으로 보여주고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클릭 시 해당 장소의 상세화면으로 이동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9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696200" y="592765"/>
            <a:ext cx="9855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리스트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즐겨찾기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72205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검색 리스트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7" y="9192286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검색에 해당하는 맛집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명소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카테고리로 원하는 위치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필터링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652047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상세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선택한 장소에 대한 내용 제공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로그인 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즐겨찾기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가능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7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696200" y="592765"/>
            <a:ext cx="9855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리뷰등록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72205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상세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7" y="9192286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선택한 장소에 대한 지도 위치 정보 제공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652047" y="1651814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상세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로그인 시 가능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리뷰작성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별점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사진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리뷰 내용을 기입하여 등록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6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프로필 정보변경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즐겨찾기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리스트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마이페이지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일반유저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428047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마이페이지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일반유저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유저의 명소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맛집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즐겨찾기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88815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유저에 대한 계정정보 수정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5004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내 리뷰 수정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삭제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마이페이지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일반유저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192000" y="1651814"/>
            <a:ext cx="29764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리뷰관리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일반유저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리뷰에 대한 수정과 삭제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9071935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유저가 작성한 리뷰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리뷰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클릭시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리뷰 관리 페이지로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5973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마이페이지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관리자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화면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마이페이지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관리자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유저관리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관리자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유저 관리 페이지에서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유저정보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수정 및 삭제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9071935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관리자 아이디로 로그인 시 등록된 유저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유저 클릭 시 유저 관리 페이지로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0697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 유저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리뷰 관리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마이페이지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관리자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리뷰관리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관리자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8113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유저 관리 페이지에서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유저정보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수정 및 삭제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9071935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모든 유저가 작성한 리뷰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리뷰 클릭 시 리뷰 관리 페이지로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478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어려웠던 부분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카테고리 구현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9555978" y="3195194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카테고리의 선택에 따라 다른 검색 리스트가 변경되는 부분에 대해 고민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EE660E70-87B4-1B4D-AF0B-2E81AA5F4082}"/>
              </a:ext>
            </a:extLst>
          </p:cNvPr>
          <p:cNvSpPr txBox="1"/>
          <p:nvPr/>
        </p:nvSpPr>
        <p:spPr>
          <a:xfrm>
            <a:off x="9554206" y="646820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카테고리를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input radio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타입으로 생성하여 검색 버튼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클릭시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선택된 카테고리에 따라 다른 값이 전달되어 선택된 값에 따라 각각 명소와 맛집 리스트가 출력되게 구현하여 해결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025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3517900" y="37338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>
                <a:solidFill>
                  <a:srgbClr val="7180CB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3300" y="4457700"/>
            <a:ext cx="3581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3200" dirty="0">
                <a:solidFill>
                  <a:srgbClr val="23294A"/>
                </a:solidFill>
                <a:ea typeface="Pretendard SemiBold"/>
              </a:rPr>
              <a:t>프로필</a:t>
            </a:r>
            <a:endParaRPr lang="ko-KR" sz="32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6000" y="5194300"/>
            <a:ext cx="3543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dirty="0">
                <a:solidFill>
                  <a:srgbClr val="636573"/>
                </a:solidFill>
                <a:ea typeface="Pretendard Regular"/>
              </a:rPr>
              <a:t>이곳에</a:t>
            </a:r>
            <a:r>
              <a:rPr lang="en-US" sz="1800" b="0" i="0" u="none" strike="noStrike" dirty="0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636573"/>
                </a:solidFill>
                <a:ea typeface="Pretendard Regular"/>
              </a:rPr>
              <a:t>설명을</a:t>
            </a:r>
            <a:r>
              <a:rPr lang="en-US" sz="1800" b="0" i="0" u="none" strike="noStrike" dirty="0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636573"/>
                </a:solidFill>
                <a:ea typeface="Pretendard Regular"/>
              </a:rPr>
              <a:t>적어주세요</a:t>
            </a:r>
            <a:r>
              <a:rPr lang="en-US" sz="1800" b="0" i="0" u="none" strike="noStrike" dirty="0">
                <a:solidFill>
                  <a:srgbClr val="636573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 dirty="0">
                <a:solidFill>
                  <a:srgbClr val="636573"/>
                </a:solidFill>
                <a:ea typeface="Pretendard Regular"/>
              </a:rPr>
              <a:t>이곳에</a:t>
            </a:r>
            <a:r>
              <a:rPr lang="en-US" sz="1800" b="0" i="0" u="none" strike="noStrike" dirty="0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636573"/>
                </a:solidFill>
                <a:ea typeface="Pretendard Regular"/>
              </a:rPr>
              <a:t>설명을</a:t>
            </a:r>
            <a:r>
              <a:rPr lang="en-US" sz="1800" b="0" i="0" u="none" strike="noStrike" dirty="0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636573"/>
                </a:solidFill>
                <a:ea typeface="Pretendard Regular"/>
              </a:rPr>
              <a:t>적어주세요</a:t>
            </a:r>
            <a:r>
              <a:rPr lang="en-US" sz="1800" b="0" i="0" u="none" strike="noStrike" dirty="0">
                <a:solidFill>
                  <a:srgbClr val="636573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97900" y="37338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>
                <a:solidFill>
                  <a:srgbClr val="7180CB"/>
                </a:solidFill>
                <a:latin typeface="Pretendard Semi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53300" y="4457700"/>
            <a:ext cx="3581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3200" b="0" i="0" u="none" strike="noStrike" dirty="0">
                <a:solidFill>
                  <a:srgbClr val="23294A"/>
                </a:solidFill>
                <a:ea typeface="Pretendard SemiBold"/>
              </a:rPr>
              <a:t>프로젝트 </a:t>
            </a:r>
            <a:r>
              <a:rPr lang="en-US" altLang="ko-KR" sz="3200" b="0" i="0" u="none" strike="noStrike" dirty="0">
                <a:solidFill>
                  <a:srgbClr val="23294A"/>
                </a:solidFill>
                <a:ea typeface="Pretendard SemiBold"/>
              </a:rPr>
              <a:t>1</a:t>
            </a:r>
            <a:endParaRPr lang="ko-KR" altLang="ko-KR" sz="32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66000" y="5194300"/>
            <a:ext cx="3543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이곳에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설명을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적어주세요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이곳에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설명을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적어주세요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77900" y="37338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>
                <a:solidFill>
                  <a:srgbClr val="7180CB"/>
                </a:solidFill>
                <a:latin typeface="Pretendard Semi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33300" y="4457700"/>
            <a:ext cx="3581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3200" dirty="0">
                <a:solidFill>
                  <a:srgbClr val="23294A"/>
                </a:solidFill>
                <a:ea typeface="Pretendard SemiBold"/>
              </a:rPr>
              <a:t>프로젝트 </a:t>
            </a:r>
            <a:r>
              <a:rPr lang="en-US" altLang="ko-KR" sz="3200" dirty="0">
                <a:solidFill>
                  <a:srgbClr val="23294A"/>
                </a:solidFill>
                <a:ea typeface="Pretendard SemiBold"/>
              </a:rPr>
              <a:t>2</a:t>
            </a:r>
            <a:endParaRPr lang="ko-KR" altLang="ko-KR" sz="32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46000" y="5194300"/>
            <a:ext cx="3543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이곳에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설명을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적어주세요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이곳에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설명을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적어주세요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57900" y="63754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>
                <a:solidFill>
                  <a:srgbClr val="7180CB"/>
                </a:solidFill>
                <a:latin typeface="Pretendard Semi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13300" y="7099300"/>
            <a:ext cx="3581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3200" b="0" i="0" u="none" strike="noStrike" dirty="0">
                <a:solidFill>
                  <a:srgbClr val="23294A"/>
                </a:solidFill>
                <a:ea typeface="Pretendard SemiBold"/>
              </a:rPr>
              <a:t>프로젝트 </a:t>
            </a:r>
            <a:r>
              <a:rPr lang="en-US" altLang="ko-KR" sz="3200" dirty="0">
                <a:solidFill>
                  <a:srgbClr val="23294A"/>
                </a:solidFill>
                <a:ea typeface="Pretendard SemiBold"/>
              </a:rPr>
              <a:t>3</a:t>
            </a:r>
            <a:endParaRPr lang="ko-KR" altLang="ko-KR" sz="32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826000" y="7848600"/>
            <a:ext cx="3543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이곳에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설명을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적어주세요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이곳에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설명을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적어주세요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37900" y="63754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>
                <a:solidFill>
                  <a:srgbClr val="7180CB"/>
                </a:solidFill>
                <a:latin typeface="Pretendard Semi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93300" y="7099300"/>
            <a:ext cx="3581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3200" b="0" i="0" u="none" strike="noStrike" dirty="0" err="1">
                <a:solidFill>
                  <a:srgbClr val="23294A"/>
                </a:solidFill>
                <a:ea typeface="Pretendard SemiBold"/>
              </a:rPr>
              <a:t>느낀점</a:t>
            </a:r>
            <a:endParaRPr lang="ko-KR" sz="32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906000" y="7848600"/>
            <a:ext cx="3543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이곳에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설명을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적어주세요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이곳에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설명을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636573"/>
                </a:solidFill>
                <a:ea typeface="Pretendard Regular"/>
              </a:rPr>
              <a:t>적어주세요</a:t>
            </a:r>
            <a:r>
              <a:rPr lang="en-US" sz="1800" b="0" i="0" u="none" strike="noStrike">
                <a:solidFill>
                  <a:srgbClr val="636573"/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87900" y="914400"/>
            <a:ext cx="8712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2400" b="0" i="0" u="none" strike="noStrike">
                <a:solidFill>
                  <a:srgbClr val="7180CB"/>
                </a:solidFill>
                <a:latin typeface="Pretendard Regular"/>
              </a:rPr>
              <a:t>CONTENTS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sz="6800" b="0" i="0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0" i="0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0" i="0" u="none" strike="noStrike">
                <a:solidFill>
                  <a:srgbClr val="23294A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3429000"/>
            <a:ext cx="33909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416800" y="35179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6279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SemiBold"/>
              </a:rPr>
              <a:t>PROJECT 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20800" y="1028700"/>
            <a:ext cx="3314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F6F6FE"/>
                </a:solidFill>
                <a:latin typeface="Pretendard Regular"/>
              </a:rPr>
              <a:t>DATE. 2025.3.18 ~ 03.31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" y="1028700"/>
            <a:ext cx="2654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altLang="ko-KR" sz="1400" dirty="0">
                <a:solidFill>
                  <a:srgbClr val="F6F6FE"/>
                </a:solidFill>
                <a:latin typeface="Pretendard Regular"/>
              </a:rPr>
              <a:t>FULLSTACK DEVELOPER</a:t>
            </a:r>
            <a:endParaRPr lang="en-US" altLang="ko-KR" sz="1400" b="0" i="0" u="none" strike="noStrike" dirty="0">
              <a:solidFill>
                <a:srgbClr val="F6F6F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" y="4191000"/>
            <a:ext cx="18059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36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altLang="en-US" sz="13600" b="0" i="0" u="none" strike="noStrike" dirty="0" err="1">
                <a:solidFill>
                  <a:srgbClr val="FFFFFF"/>
                </a:solidFill>
                <a:latin typeface="Pretendard SemiBold"/>
                <a:ea typeface="Pretendard SemiBold"/>
              </a:rPr>
              <a:t>머니로그</a:t>
            </a:r>
            <a:endParaRPr lang="ko-KR" sz="136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250502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프로젝트</a:t>
            </a:r>
            <a:r>
              <a:rPr 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212920" y="2522956"/>
            <a:ext cx="681658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사용자의 자산을 관리하는데 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도움을 주는 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가계부 모바일 어플리케이션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660810" y="2321011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20">
            <a:extLst>
              <a:ext uri="{FF2B5EF4-FFF2-40B4-BE49-F238E27FC236}">
                <a16:creationId xmlns:a16="http://schemas.microsoft.com/office/drawing/2014/main" id="{F5B79B65-F1E4-D643-B1DA-85D08E92F84B}"/>
              </a:ext>
            </a:extLst>
          </p:cNvPr>
          <p:cNvSpPr txBox="1"/>
          <p:nvPr/>
        </p:nvSpPr>
        <p:spPr>
          <a:xfrm>
            <a:off x="8660810" y="3515910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개발기간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B8138BA2-54F2-084C-9D10-C59A68451700}"/>
              </a:ext>
            </a:extLst>
          </p:cNvPr>
          <p:cNvSpPr txBox="1"/>
          <p:nvPr/>
        </p:nvSpPr>
        <p:spPr>
          <a:xfrm>
            <a:off x="8660810" y="4308258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개발인원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5C4B84D0-55C0-4149-A652-5227AC69CB57}"/>
              </a:ext>
            </a:extLst>
          </p:cNvPr>
          <p:cNvSpPr txBox="1"/>
          <p:nvPr/>
        </p:nvSpPr>
        <p:spPr>
          <a:xfrm>
            <a:off x="8656799" y="5100606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개발목표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441AD841-4936-5C4D-8126-79B454BA9DC4}"/>
              </a:ext>
            </a:extLst>
          </p:cNvPr>
          <p:cNvSpPr txBox="1"/>
          <p:nvPr/>
        </p:nvSpPr>
        <p:spPr>
          <a:xfrm>
            <a:off x="8656799" y="7880201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개발환경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64DB7D91-2520-4B46-B8FE-50F337C14387}"/>
              </a:ext>
            </a:extLst>
          </p:cNvPr>
          <p:cNvSpPr txBox="1"/>
          <p:nvPr/>
        </p:nvSpPr>
        <p:spPr>
          <a:xfrm>
            <a:off x="8656799" y="8895638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Github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72830E10-3D57-1F46-BABB-E12E614D3AB2}"/>
              </a:ext>
            </a:extLst>
          </p:cNvPr>
          <p:cNvSpPr txBox="1"/>
          <p:nvPr/>
        </p:nvSpPr>
        <p:spPr>
          <a:xfrm>
            <a:off x="11212920" y="351591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2025.03.18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~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2025.03.31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1212920" y="429709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5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명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280F3A57-908D-AE45-ABBB-5CEBC0E46A53}"/>
              </a:ext>
            </a:extLst>
          </p:cNvPr>
          <p:cNvSpPr txBox="1"/>
          <p:nvPr/>
        </p:nvSpPr>
        <p:spPr>
          <a:xfrm>
            <a:off x="11212920" y="5965399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SpringBoot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+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MySQL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서버와의 연동을 통한 실시간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CRUD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기능 구현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Retrofit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통신과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DTO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구조를 통한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   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Android &lt;-&gt; Spring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연결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Android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Kotlin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으로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어플리케이션 개발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36B3856C-DD61-294D-A6E2-A89DC196DE70}"/>
              </a:ext>
            </a:extLst>
          </p:cNvPr>
          <p:cNvSpPr txBox="1"/>
          <p:nvPr/>
        </p:nvSpPr>
        <p:spPr>
          <a:xfrm>
            <a:off x="11212920" y="8282513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Java, Spring boot,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mybatic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MySQL,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Android, Kotlin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0DF573-DC7C-4242-A609-777DFD5A3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4" y="-129696"/>
            <a:ext cx="8263195" cy="116828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CFC27A-EE51-554B-AE5C-96F3789EE59B}"/>
              </a:ext>
            </a:extLst>
          </p:cNvPr>
          <p:cNvSpPr/>
          <p:nvPr/>
        </p:nvSpPr>
        <p:spPr>
          <a:xfrm>
            <a:off x="2895600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4261F52D-F453-5B4F-AC32-095E6B8ACCDE}"/>
              </a:ext>
            </a:extLst>
          </p:cNvPr>
          <p:cNvSpPr txBox="1"/>
          <p:nvPr/>
        </p:nvSpPr>
        <p:spPr>
          <a:xfrm>
            <a:off x="11212920" y="8908338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636573"/>
                </a:solidFill>
                <a:latin typeface="Pretendard Regular"/>
              </a:rPr>
              <a:t>https://</a:t>
            </a:r>
            <a:r>
              <a:rPr lang="en-US" sz="2400" b="0" i="0" u="none" strike="noStrike" dirty="0" err="1">
                <a:solidFill>
                  <a:srgbClr val="636573"/>
                </a:solidFill>
                <a:latin typeface="Pretendard Regular"/>
              </a:rPr>
              <a:t>github.com</a:t>
            </a:r>
            <a:r>
              <a:rPr lang="en-US" sz="2400" b="0" i="0" u="none" strike="noStrike" dirty="0">
                <a:solidFill>
                  <a:srgbClr val="636573"/>
                </a:solidFill>
                <a:latin typeface="Pretendard Regular"/>
              </a:rPr>
              <a:t>/</a:t>
            </a:r>
            <a:r>
              <a:rPr lang="en-US" sz="2400" b="0" i="0" u="none" strike="noStrike" dirty="0" err="1">
                <a:solidFill>
                  <a:srgbClr val="636573"/>
                </a:solidFill>
                <a:latin typeface="Pretendard Regular"/>
              </a:rPr>
              <a:t>Donghoooo</a:t>
            </a:r>
            <a:r>
              <a:rPr lang="en-US" sz="2400" b="0" i="0" u="none" strike="noStrike" dirty="0">
                <a:solidFill>
                  <a:srgbClr val="636573"/>
                </a:solidFill>
                <a:latin typeface="Pretendard Regular"/>
              </a:rPr>
              <a:t>/</a:t>
            </a:r>
            <a:r>
              <a:rPr lang="en-US" sz="2400" b="0" i="0" u="none" strike="noStrike" dirty="0" err="1">
                <a:solidFill>
                  <a:srgbClr val="636573"/>
                </a:solidFill>
                <a:latin typeface="Pretendard Regular"/>
              </a:rPr>
              <a:t>moneylog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7773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A66AF70-0851-7A47-ACC6-0B8A4130E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785" y="-358296"/>
            <a:ext cx="8263195" cy="1168286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813993-0071-0241-A8E6-E6476860ABFE}"/>
              </a:ext>
            </a:extLst>
          </p:cNvPr>
          <p:cNvSpPr/>
          <p:nvPr/>
        </p:nvSpPr>
        <p:spPr>
          <a:xfrm>
            <a:off x="10032781" y="2324100"/>
            <a:ext cx="3581400" cy="6324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902FE60-C0AF-AA4B-AAAD-A26D33CA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04" y="-358296"/>
            <a:ext cx="8263195" cy="1168286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7C2905-A860-034E-8533-7E6F3F3AE3CC}"/>
              </a:ext>
            </a:extLst>
          </p:cNvPr>
          <p:cNvSpPr/>
          <p:nvPr/>
        </p:nvSpPr>
        <p:spPr>
          <a:xfrm>
            <a:off x="4991100" y="23241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618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/>
          <p:nvPr/>
        </p:nvSpPr>
        <p:spPr>
          <a:xfrm>
            <a:off x="2270668" y="973350"/>
            <a:ext cx="2383346" cy="4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ko-KR" altLang="en-US" b="1">
                <a:solidFill>
                  <a:srgbClr val="52D3C2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 </a:t>
            </a:r>
            <a:r>
              <a:rPr lang="en-US" altLang="ko-KR" b="1">
                <a:solidFill>
                  <a:srgbClr val="52D3C2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>
                <a:solidFill>
                  <a:srgbClr val="52D3C2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endParaRPr>
              <a:solidFill>
                <a:srgbClr val="52D3C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8"/>
          <p:cNvSpPr/>
          <p:nvPr/>
        </p:nvSpPr>
        <p:spPr>
          <a:xfrm rot="-5400000">
            <a:off x="3119438" y="-1090613"/>
            <a:ext cx="685800" cy="4543425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52D3C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0" name="Google Shape;210;p8"/>
          <p:cNvCxnSpPr>
            <a:stCxn id="209" idx="1"/>
          </p:cNvCxnSpPr>
          <p:nvPr/>
        </p:nvCxnSpPr>
        <p:spPr>
          <a:xfrm>
            <a:off x="5734050" y="1524000"/>
            <a:ext cx="10947150" cy="0"/>
          </a:xfrm>
          <a:prstGeom prst="straightConnector1">
            <a:avLst/>
          </a:prstGeom>
          <a:noFill/>
          <a:ln w="9525" cap="flat" cmpd="sng">
            <a:solidFill>
              <a:srgbClr val="52D3C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11" name="Google Shape;21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016" y="1890732"/>
            <a:ext cx="13980899" cy="79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"/>
          <p:cNvSpPr/>
          <p:nvPr/>
        </p:nvSpPr>
        <p:spPr>
          <a:xfrm rot="-5400000">
            <a:off x="3119438" y="-1419225"/>
            <a:ext cx="685800" cy="4543425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52D3C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6" name="Google Shape;346;p14"/>
          <p:cNvCxnSpPr>
            <a:stCxn id="345" idx="1"/>
          </p:cNvCxnSpPr>
          <p:nvPr/>
        </p:nvCxnSpPr>
        <p:spPr>
          <a:xfrm>
            <a:off x="5734050" y="1195388"/>
            <a:ext cx="10947150" cy="0"/>
          </a:xfrm>
          <a:prstGeom prst="straightConnector1">
            <a:avLst/>
          </a:prstGeom>
          <a:noFill/>
          <a:ln w="9525" cap="flat" cmpd="sng">
            <a:solidFill>
              <a:srgbClr val="52D3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7" name="Google Shape;347;p14"/>
          <p:cNvSpPr/>
          <p:nvPr/>
        </p:nvSpPr>
        <p:spPr>
          <a:xfrm>
            <a:off x="1824286" y="644738"/>
            <a:ext cx="3276104" cy="4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ko-KR" altLang="en-US" b="1" dirty="0">
                <a:solidFill>
                  <a:srgbClr val="52D3C2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 </a:t>
            </a:r>
            <a:r>
              <a:rPr lang="en-US" altLang="ko-KR" b="1" dirty="0">
                <a:solidFill>
                  <a:srgbClr val="52D3C2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b="1" dirty="0">
                <a:solidFill>
                  <a:srgbClr val="52D3C2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프로그램 흐름도</a:t>
            </a:r>
            <a:endParaRPr sz="2700" dirty="0"/>
          </a:p>
        </p:txBody>
      </p:sp>
      <p:sp>
        <p:nvSpPr>
          <p:cNvPr id="348" name="Google Shape;348;p14"/>
          <p:cNvSpPr/>
          <p:nvPr/>
        </p:nvSpPr>
        <p:spPr>
          <a:xfrm>
            <a:off x="9144000" y="5143500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ko-KR" altLang="en-US" sz="2700"/>
          </a:p>
        </p:txBody>
      </p:sp>
      <p:pic>
        <p:nvPicPr>
          <p:cNvPr id="349" name="Google Shape;34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3550" y="2023199"/>
            <a:ext cx="9392843" cy="737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58AA40-A8CF-F34B-A189-C773DE38B18D}"/>
              </a:ext>
            </a:extLst>
          </p:cNvPr>
          <p:cNvSpPr txBox="1"/>
          <p:nvPr/>
        </p:nvSpPr>
        <p:spPr>
          <a:xfrm>
            <a:off x="14885581" y="4040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회원가입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79738" y="967415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로그인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935735" y="967415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회원가입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앱 시작 시 로그인 페이지가 로드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‘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회원가입 하기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’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클릭 시 회원가입 화면으로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회원가입 페이지에서 아이디 생성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사용 가능한 아이디와 이름이라면 사용가능 표시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5" name="도형 14">
            <a:extLst>
              <a:ext uri="{FF2B5EF4-FFF2-40B4-BE49-F238E27FC236}">
                <a16:creationId xmlns:a16="http://schemas.microsoft.com/office/drawing/2014/main" id="{7443994A-C443-4B41-AEDD-799C0DC7D513}"/>
              </a:ext>
            </a:extLst>
          </p:cNvPr>
          <p:cNvSpPr/>
          <p:nvPr/>
        </p:nvSpPr>
        <p:spPr>
          <a:xfrm rot="21118080">
            <a:off x="4084665" y="6724065"/>
            <a:ext cx="1998202" cy="1393497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E1D88DA8-5761-614C-8B28-0EF2B809C431}"/>
              </a:ext>
            </a:extLst>
          </p:cNvPr>
          <p:cNvSpPr/>
          <p:nvPr/>
        </p:nvSpPr>
        <p:spPr>
          <a:xfrm>
            <a:off x="3662623" y="8191500"/>
            <a:ext cx="833177" cy="31348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9315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회원정보 수정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삭제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79738" y="967415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내정보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863478" y="935399"/>
            <a:ext cx="2208265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비밀번호 확인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생성한 아이디는 내 정보 화면에서 수정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삭제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수정버튼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클릭 시 비밀번호 인증 후에 정보 수정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삭제하기 클릭 시 회원탈퇴 됨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8DAA74-51D9-5D4B-8870-B23300006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712" y="8215919"/>
            <a:ext cx="3373964" cy="152195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3" name="도형 42">
            <a:extLst>
              <a:ext uri="{FF2B5EF4-FFF2-40B4-BE49-F238E27FC236}">
                <a16:creationId xmlns:a16="http://schemas.microsoft.com/office/drawing/2014/main" id="{4C13881D-5243-C74D-872C-DF6A2EB786C8}"/>
              </a:ext>
            </a:extLst>
          </p:cNvPr>
          <p:cNvSpPr/>
          <p:nvPr/>
        </p:nvSpPr>
        <p:spPr>
          <a:xfrm rot="21118080">
            <a:off x="2797474" y="6436532"/>
            <a:ext cx="3333618" cy="1358966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도형 43">
            <a:extLst>
              <a:ext uri="{FF2B5EF4-FFF2-40B4-BE49-F238E27FC236}">
                <a16:creationId xmlns:a16="http://schemas.microsoft.com/office/drawing/2014/main" id="{414A0EC3-6327-AE45-B581-F55463FDFD8B}"/>
              </a:ext>
            </a:extLst>
          </p:cNvPr>
          <p:cNvSpPr/>
          <p:nvPr/>
        </p:nvSpPr>
        <p:spPr>
          <a:xfrm rot="21118080" flipV="1">
            <a:off x="4465406" y="8257313"/>
            <a:ext cx="3317209" cy="1475255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Google Shape;241;p10">
            <a:extLst>
              <a:ext uri="{FF2B5EF4-FFF2-40B4-BE49-F238E27FC236}">
                <a16:creationId xmlns:a16="http://schemas.microsoft.com/office/drawing/2014/main" id="{830149D4-81F5-3346-B1CD-756A32FDF5CC}"/>
              </a:ext>
            </a:extLst>
          </p:cNvPr>
          <p:cNvSpPr/>
          <p:nvPr/>
        </p:nvSpPr>
        <p:spPr>
          <a:xfrm>
            <a:off x="3559686" y="8051308"/>
            <a:ext cx="1456650" cy="44499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241;p10">
            <a:extLst>
              <a:ext uri="{FF2B5EF4-FFF2-40B4-BE49-F238E27FC236}">
                <a16:creationId xmlns:a16="http://schemas.microsoft.com/office/drawing/2014/main" id="{4F3486A8-FD03-DF44-A6B3-3D6DE8E5BCDA}"/>
              </a:ext>
            </a:extLst>
          </p:cNvPr>
          <p:cNvSpPr/>
          <p:nvPr/>
        </p:nvSpPr>
        <p:spPr>
          <a:xfrm>
            <a:off x="1801089" y="8051308"/>
            <a:ext cx="1456650" cy="44499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" name="Picture 14">
            <a:extLst>
              <a:ext uri="{FF2B5EF4-FFF2-40B4-BE49-F238E27FC236}">
                <a16:creationId xmlns:a16="http://schemas.microsoft.com/office/drawing/2014/main" id="{56549225-744D-7948-93F7-68FDACF0D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" y="282318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01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999485" y="592765"/>
            <a:ext cx="855191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월별 조회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79738" y="967415"/>
            <a:ext cx="2063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484065" y="767290"/>
            <a:ext cx="2967090" cy="6573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수입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지출 금액 입력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헤더에 있는 월 변경 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해당 월의 총 수입과 지출을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원하는 날짜 선택 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선택한 날짜에 해당하는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지출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+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버튼 클릭 시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 금액 입력 화면으로 이동하여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일에 원하는 내역 추가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금액을 입력하고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지출 버튼 중 선택하여 클릭하면 해당 상세내용 작성 화면으로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43" name="도형 42">
            <a:extLst>
              <a:ext uri="{FF2B5EF4-FFF2-40B4-BE49-F238E27FC236}">
                <a16:creationId xmlns:a16="http://schemas.microsoft.com/office/drawing/2014/main" id="{4C13881D-5243-C74D-872C-DF6A2EB786C8}"/>
              </a:ext>
            </a:extLst>
          </p:cNvPr>
          <p:cNvSpPr/>
          <p:nvPr/>
        </p:nvSpPr>
        <p:spPr>
          <a:xfrm rot="3068052">
            <a:off x="2586141" y="6264693"/>
            <a:ext cx="1043843" cy="1029568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Google Shape;241;p10">
            <a:extLst>
              <a:ext uri="{FF2B5EF4-FFF2-40B4-BE49-F238E27FC236}">
                <a16:creationId xmlns:a16="http://schemas.microsoft.com/office/drawing/2014/main" id="{830149D4-81F5-3346-B1CD-756A32FDF5CC}"/>
              </a:ext>
            </a:extLst>
          </p:cNvPr>
          <p:cNvSpPr/>
          <p:nvPr/>
        </p:nvSpPr>
        <p:spPr>
          <a:xfrm>
            <a:off x="2216279" y="6515100"/>
            <a:ext cx="374521" cy="38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241;p10">
            <a:extLst>
              <a:ext uri="{FF2B5EF4-FFF2-40B4-BE49-F238E27FC236}">
                <a16:creationId xmlns:a16="http://schemas.microsoft.com/office/drawing/2014/main" id="{4F3486A8-FD03-DF44-A6B3-3D6DE8E5BCDA}"/>
              </a:ext>
            </a:extLst>
          </p:cNvPr>
          <p:cNvSpPr/>
          <p:nvPr/>
        </p:nvSpPr>
        <p:spPr>
          <a:xfrm>
            <a:off x="2888974" y="2950523"/>
            <a:ext cx="2127361" cy="44499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도형 17">
            <a:extLst>
              <a:ext uri="{FF2B5EF4-FFF2-40B4-BE49-F238E27FC236}">
                <a16:creationId xmlns:a16="http://schemas.microsoft.com/office/drawing/2014/main" id="{7A355ABC-C72D-7241-89A9-A5F5FF15A105}"/>
              </a:ext>
            </a:extLst>
          </p:cNvPr>
          <p:cNvSpPr/>
          <p:nvPr/>
        </p:nvSpPr>
        <p:spPr>
          <a:xfrm rot="21118080">
            <a:off x="4574383" y="5700012"/>
            <a:ext cx="1952276" cy="1524373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Google Shape;241;p10">
            <a:extLst>
              <a:ext uri="{FF2B5EF4-FFF2-40B4-BE49-F238E27FC236}">
                <a16:creationId xmlns:a16="http://schemas.microsoft.com/office/drawing/2014/main" id="{308F47EF-84E4-A647-BEC2-7D4D99169BAD}"/>
              </a:ext>
            </a:extLst>
          </p:cNvPr>
          <p:cNvSpPr/>
          <p:nvPr/>
        </p:nvSpPr>
        <p:spPr>
          <a:xfrm>
            <a:off x="4681538" y="6972300"/>
            <a:ext cx="374521" cy="38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41;p10">
            <a:extLst>
              <a:ext uri="{FF2B5EF4-FFF2-40B4-BE49-F238E27FC236}">
                <a16:creationId xmlns:a16="http://schemas.microsoft.com/office/drawing/2014/main" id="{D708D450-6F40-4849-82C7-FAF4749B8A03}"/>
              </a:ext>
            </a:extLst>
          </p:cNvPr>
          <p:cNvSpPr/>
          <p:nvPr/>
        </p:nvSpPr>
        <p:spPr>
          <a:xfrm>
            <a:off x="1988975" y="8420100"/>
            <a:ext cx="449425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C2346E49-38F8-A049-A6A5-5DE1E226B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299317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50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내역 추가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수입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지출 상세내용 작성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수입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지출 상세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상세내용 작성 화면에서는 해당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지출에 대한 내역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방식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메모를 입력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상세내용을 다 작성하고 확인 버튼을 누르면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 상세 화면으로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작성한 내용을 확인 가능하고 선택 했던 날짜에 내역이 남음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8" name="도형 17">
            <a:extLst>
              <a:ext uri="{FF2B5EF4-FFF2-40B4-BE49-F238E27FC236}">
                <a16:creationId xmlns:a16="http://schemas.microsoft.com/office/drawing/2014/main" id="{7A355ABC-C72D-7241-89A9-A5F5FF15A105}"/>
              </a:ext>
            </a:extLst>
          </p:cNvPr>
          <p:cNvSpPr/>
          <p:nvPr/>
        </p:nvSpPr>
        <p:spPr>
          <a:xfrm rot="20213005">
            <a:off x="4499276" y="6033776"/>
            <a:ext cx="1952276" cy="1524373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314B97D1-F085-ED44-8401-92E419B37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274900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35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 리스트 조회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수입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지출 전체 리스트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수입</a:t>
            </a:r>
            <a:r>
              <a:rPr lang="en-US" altLang="ko-KR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지출 상세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 선택하여 전체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리스트에서 원하는 내역 클릭 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해당 내역에 대한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상세 화면으로 이동하여 수정과 삭제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8" name="도형 17">
            <a:extLst>
              <a:ext uri="{FF2B5EF4-FFF2-40B4-BE49-F238E27FC236}">
                <a16:creationId xmlns:a16="http://schemas.microsoft.com/office/drawing/2014/main" id="{7A355ABC-C72D-7241-89A9-A5F5FF15A105}"/>
              </a:ext>
            </a:extLst>
          </p:cNvPr>
          <p:cNvSpPr/>
          <p:nvPr/>
        </p:nvSpPr>
        <p:spPr>
          <a:xfrm>
            <a:off x="4723591" y="3343165"/>
            <a:ext cx="1952276" cy="1524373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3817775" y="8420100"/>
            <a:ext cx="449425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41;p10">
            <a:extLst>
              <a:ext uri="{FF2B5EF4-FFF2-40B4-BE49-F238E27FC236}">
                <a16:creationId xmlns:a16="http://schemas.microsoft.com/office/drawing/2014/main" id="{C745BAD8-CA50-0343-8D93-0067FB62750E}"/>
              </a:ext>
            </a:extLst>
          </p:cNvPr>
          <p:cNvSpPr/>
          <p:nvPr/>
        </p:nvSpPr>
        <p:spPr>
          <a:xfrm>
            <a:off x="3428999" y="3543300"/>
            <a:ext cx="1666967" cy="38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41;p10">
            <a:extLst>
              <a:ext uri="{FF2B5EF4-FFF2-40B4-BE49-F238E27FC236}">
                <a16:creationId xmlns:a16="http://schemas.microsoft.com/office/drawing/2014/main" id="{9FF69F8D-B885-7542-A2C1-D70E237B44BA}"/>
              </a:ext>
            </a:extLst>
          </p:cNvPr>
          <p:cNvSpPr/>
          <p:nvPr/>
        </p:nvSpPr>
        <p:spPr>
          <a:xfrm>
            <a:off x="1854864" y="4305300"/>
            <a:ext cx="3287936" cy="62603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633B34-3886-0248-89A5-FE719AF1E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109" y="8062995"/>
            <a:ext cx="3373964" cy="152195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7" name="도형 26">
            <a:extLst>
              <a:ext uri="{FF2B5EF4-FFF2-40B4-BE49-F238E27FC236}">
                <a16:creationId xmlns:a16="http://schemas.microsoft.com/office/drawing/2014/main" id="{B82DB5B6-92AA-B047-80A8-55454995B9D4}"/>
              </a:ext>
            </a:extLst>
          </p:cNvPr>
          <p:cNvSpPr/>
          <p:nvPr/>
        </p:nvSpPr>
        <p:spPr>
          <a:xfrm rot="21118080" flipV="1">
            <a:off x="8692474" y="7992548"/>
            <a:ext cx="3283686" cy="1585293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Google Shape;241;p10">
            <a:extLst>
              <a:ext uri="{FF2B5EF4-FFF2-40B4-BE49-F238E27FC236}">
                <a16:creationId xmlns:a16="http://schemas.microsoft.com/office/drawing/2014/main" id="{B31E3B64-0D48-DF4B-B89E-527EAC9B35BE}"/>
              </a:ext>
            </a:extLst>
          </p:cNvPr>
          <p:cNvSpPr/>
          <p:nvPr/>
        </p:nvSpPr>
        <p:spPr>
          <a:xfrm>
            <a:off x="8121306" y="7912920"/>
            <a:ext cx="589619" cy="35478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13274982-F037-2D4E-8E75-87EFBE87C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003" y="274851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4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3429000"/>
            <a:ext cx="33909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416800" y="35179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400" b="0" i="0" u="none" strike="noStrike" dirty="0">
                <a:solidFill>
                  <a:srgbClr val="7180CB"/>
                </a:solidFill>
                <a:latin typeface="Pretendard SemiBold"/>
              </a:rPr>
              <a:t>PORTFOLIO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" y="1028700"/>
            <a:ext cx="2654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1400" dirty="0">
                <a:solidFill>
                  <a:srgbClr val="F6F6FE"/>
                </a:solidFill>
                <a:latin typeface="Pretendard Regular"/>
              </a:rPr>
              <a:t>FULLSTACK DEVELOPER</a:t>
            </a:r>
            <a:endParaRPr lang="en-US" sz="1400" b="0" i="0" u="none" strike="noStrike" dirty="0">
              <a:solidFill>
                <a:srgbClr val="F6F6F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98136" y="4191000"/>
            <a:ext cx="18059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36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altLang="en-US" sz="13600" dirty="0">
                <a:solidFill>
                  <a:srgbClr val="FFFFFF"/>
                </a:solidFill>
                <a:latin typeface="Pretendard SemiBold"/>
                <a:ea typeface="Pretendard SemiBold"/>
              </a:rPr>
              <a:t>프로필</a:t>
            </a:r>
            <a:endParaRPr lang="ko-KR" sz="136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통계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분석 기능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통계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통계</a:t>
            </a:r>
            <a:r>
              <a:rPr lang="ko-KR" altLang="en-US" sz="2800" b="0" i="0" u="none" strike="noStrike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디폴트로 해당 달에 대한 통계를 보여줌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원하는 날짜 선택하고 확인 버튼을 누르면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그 날짜에 해당하는 총 수입과 지출을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카테고리 별로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총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지출에 대한 비율에 대한 정보를 제공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2599764" y="8343900"/>
            <a:ext cx="449425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41;p10">
            <a:extLst>
              <a:ext uri="{FF2B5EF4-FFF2-40B4-BE49-F238E27FC236}">
                <a16:creationId xmlns:a16="http://schemas.microsoft.com/office/drawing/2014/main" id="{C745BAD8-CA50-0343-8D93-0067FB62750E}"/>
              </a:ext>
            </a:extLst>
          </p:cNvPr>
          <p:cNvSpPr/>
          <p:nvPr/>
        </p:nvSpPr>
        <p:spPr>
          <a:xfrm>
            <a:off x="6719750" y="3314700"/>
            <a:ext cx="2500450" cy="38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41;p10">
            <a:extLst>
              <a:ext uri="{FF2B5EF4-FFF2-40B4-BE49-F238E27FC236}">
                <a16:creationId xmlns:a16="http://schemas.microsoft.com/office/drawing/2014/main" id="{9FF69F8D-B885-7542-A2C1-D70E237B44BA}"/>
              </a:ext>
            </a:extLst>
          </p:cNvPr>
          <p:cNvSpPr/>
          <p:nvPr/>
        </p:nvSpPr>
        <p:spPr>
          <a:xfrm>
            <a:off x="1752600" y="4152900"/>
            <a:ext cx="3287936" cy="38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도형 29">
            <a:extLst>
              <a:ext uri="{FF2B5EF4-FFF2-40B4-BE49-F238E27FC236}">
                <a16:creationId xmlns:a16="http://schemas.microsoft.com/office/drawing/2014/main" id="{AC929B68-743D-5442-9811-CD2D8FA1BA41}"/>
              </a:ext>
            </a:extLst>
          </p:cNvPr>
          <p:cNvSpPr/>
          <p:nvPr/>
        </p:nvSpPr>
        <p:spPr>
          <a:xfrm rot="21118080" flipV="1">
            <a:off x="4952304" y="3827742"/>
            <a:ext cx="1398037" cy="674942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6AFD64-BAEE-9E40-9270-F823FF09D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0925" y="5692999"/>
            <a:ext cx="2238614" cy="3842397"/>
          </a:xfrm>
          <a:prstGeom prst="rect">
            <a:avLst/>
          </a:prstGeom>
          <a:ln w="28575">
            <a:solidFill>
              <a:srgbClr val="52D2C2"/>
            </a:solidFill>
          </a:ln>
        </p:spPr>
      </p:pic>
      <p:sp>
        <p:nvSpPr>
          <p:cNvPr id="27" name="도형 26">
            <a:extLst>
              <a:ext uri="{FF2B5EF4-FFF2-40B4-BE49-F238E27FC236}">
                <a16:creationId xmlns:a16="http://schemas.microsoft.com/office/drawing/2014/main" id="{5A20524E-9365-AF4E-B57A-11911DF1483C}"/>
              </a:ext>
            </a:extLst>
          </p:cNvPr>
          <p:cNvSpPr/>
          <p:nvPr/>
        </p:nvSpPr>
        <p:spPr>
          <a:xfrm rot="4741838">
            <a:off x="8592129" y="4172509"/>
            <a:ext cx="2667403" cy="1087380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432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검색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입력된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 내역들은 검색 화면에서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원하는 조건으로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필터링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하여 조회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원하는 날짜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카테고리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자산방식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검색어를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입력하여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내역을 조회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조회 입력 시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입력된 조건에 대한 내역들의 리스트 출력되고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그 리스트에 대한 총 수입과 지출을 보여줌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314B97D1-F085-ED44-8401-92E419B37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274900"/>
            <a:ext cx="17716500" cy="30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F50F58-7531-F141-811B-E4C1AB8A3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4806" y="2036771"/>
            <a:ext cx="2117342" cy="3651165"/>
          </a:xfrm>
          <a:prstGeom prst="rect">
            <a:avLst/>
          </a:prstGeom>
          <a:ln w="28575">
            <a:solidFill>
              <a:srgbClr val="52D2C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B70605-5AC1-4F40-82F0-CDE4B45B5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137" y="5915753"/>
            <a:ext cx="2179799" cy="2866350"/>
          </a:xfrm>
          <a:prstGeom prst="rect">
            <a:avLst/>
          </a:prstGeom>
          <a:ln w="28575">
            <a:solidFill>
              <a:srgbClr val="52D2C2"/>
            </a:solidFill>
          </a:ln>
        </p:spPr>
      </p:pic>
      <p:sp>
        <p:nvSpPr>
          <p:cNvPr id="19" name="Google Shape;307;g34661157c01_0_14">
            <a:extLst>
              <a:ext uri="{FF2B5EF4-FFF2-40B4-BE49-F238E27FC236}">
                <a16:creationId xmlns:a16="http://schemas.microsoft.com/office/drawing/2014/main" id="{CD6B6154-E153-D944-9752-AECC20251C7E}"/>
              </a:ext>
            </a:extLst>
          </p:cNvPr>
          <p:cNvSpPr/>
          <p:nvPr/>
        </p:nvSpPr>
        <p:spPr>
          <a:xfrm>
            <a:off x="2743200" y="4812600"/>
            <a:ext cx="1138950" cy="322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도형 20">
            <a:extLst>
              <a:ext uri="{FF2B5EF4-FFF2-40B4-BE49-F238E27FC236}">
                <a16:creationId xmlns:a16="http://schemas.microsoft.com/office/drawing/2014/main" id="{35B5E06E-FE2E-DE47-963B-069EEE63E0BA}"/>
              </a:ext>
            </a:extLst>
          </p:cNvPr>
          <p:cNvSpPr/>
          <p:nvPr/>
        </p:nvSpPr>
        <p:spPr>
          <a:xfrm rot="5696451">
            <a:off x="3092043" y="5429517"/>
            <a:ext cx="760340" cy="593688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D00130D-AAAC-DE4E-A9C9-62EB38924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5588" y="44441"/>
            <a:ext cx="2238614" cy="3842397"/>
          </a:xfrm>
          <a:prstGeom prst="rect">
            <a:avLst/>
          </a:prstGeom>
          <a:ln w="28575">
            <a:solidFill>
              <a:srgbClr val="52D2C2"/>
            </a:solidFill>
          </a:ln>
        </p:spPr>
      </p:pic>
      <p:sp>
        <p:nvSpPr>
          <p:cNvPr id="29" name="도형 28">
            <a:extLst>
              <a:ext uri="{FF2B5EF4-FFF2-40B4-BE49-F238E27FC236}">
                <a16:creationId xmlns:a16="http://schemas.microsoft.com/office/drawing/2014/main" id="{6E5568C2-686B-7242-81EA-3111FB1A455E}"/>
              </a:ext>
            </a:extLst>
          </p:cNvPr>
          <p:cNvSpPr/>
          <p:nvPr/>
        </p:nvSpPr>
        <p:spPr>
          <a:xfrm rot="20213005">
            <a:off x="3592162" y="2346521"/>
            <a:ext cx="1431029" cy="1117374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도형 29">
            <a:extLst>
              <a:ext uri="{FF2B5EF4-FFF2-40B4-BE49-F238E27FC236}">
                <a16:creationId xmlns:a16="http://schemas.microsoft.com/office/drawing/2014/main" id="{CAC51043-20B2-134E-BE11-5AA21C520238}"/>
              </a:ext>
            </a:extLst>
          </p:cNvPr>
          <p:cNvSpPr/>
          <p:nvPr/>
        </p:nvSpPr>
        <p:spPr>
          <a:xfrm rot="1381514">
            <a:off x="3538383" y="3646422"/>
            <a:ext cx="3709091" cy="1508856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1BDF69-CEE7-A443-A161-59437D5F3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8417" y="6574807"/>
            <a:ext cx="1847213" cy="898186"/>
          </a:xfrm>
          <a:prstGeom prst="rect">
            <a:avLst/>
          </a:prstGeom>
          <a:ln w="28575">
            <a:solidFill>
              <a:srgbClr val="52D2C2"/>
            </a:solidFill>
          </a:ln>
        </p:spPr>
      </p:pic>
      <p:sp>
        <p:nvSpPr>
          <p:cNvPr id="32" name="도형 31">
            <a:extLst>
              <a:ext uri="{FF2B5EF4-FFF2-40B4-BE49-F238E27FC236}">
                <a16:creationId xmlns:a16="http://schemas.microsoft.com/office/drawing/2014/main" id="{8B3968D4-2901-D448-BFB7-D4F92691E971}"/>
              </a:ext>
            </a:extLst>
          </p:cNvPr>
          <p:cNvSpPr/>
          <p:nvPr/>
        </p:nvSpPr>
        <p:spPr>
          <a:xfrm rot="2071063">
            <a:off x="3411089" y="4740114"/>
            <a:ext cx="3885292" cy="1061793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도형 32">
            <a:extLst>
              <a:ext uri="{FF2B5EF4-FFF2-40B4-BE49-F238E27FC236}">
                <a16:creationId xmlns:a16="http://schemas.microsoft.com/office/drawing/2014/main" id="{A7666CBF-1BBC-B54C-A53F-490D3C98F540}"/>
              </a:ext>
            </a:extLst>
          </p:cNvPr>
          <p:cNvSpPr/>
          <p:nvPr/>
        </p:nvSpPr>
        <p:spPr>
          <a:xfrm rot="3584923">
            <a:off x="4564493" y="6133630"/>
            <a:ext cx="760340" cy="593688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1194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05890" y="592765"/>
            <a:ext cx="664551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어려웠던 부분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통계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통계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통계 페이지에서 원하는 날짜의 수입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지출을 보여주는 기능에서 생각을 많이 함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처음에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생명주기에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대한 이해 부족으로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각각의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플래그먼트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마다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다른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통계값을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원하는떄에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가져오기 못함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여러 시행착오 후에 확인버튼을 생성하여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이 버튼을 클릭 시 이벤트가 발생하도록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생명주기를 설정하여 해결함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2599764" y="8343900"/>
            <a:ext cx="449425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34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3429000"/>
            <a:ext cx="33909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416800" y="35179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SemiBold"/>
              </a:rPr>
              <a:t>PROJECT 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20800" y="1028700"/>
            <a:ext cx="3314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F6F6FE"/>
                </a:solidFill>
                <a:latin typeface="Pretendard Regular"/>
              </a:rPr>
              <a:t>DATE. 2025.04.18 ~ 05.18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" y="1028700"/>
            <a:ext cx="2654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altLang="ko-KR" sz="1400" dirty="0">
                <a:solidFill>
                  <a:srgbClr val="F6F6FE"/>
                </a:solidFill>
                <a:latin typeface="Pretendard Regular"/>
              </a:rPr>
              <a:t>FULLSTACK DEVELOPER</a:t>
            </a:r>
            <a:endParaRPr lang="en-US" altLang="ko-KR" sz="1400" b="0" i="0" u="none" strike="noStrike" dirty="0">
              <a:solidFill>
                <a:srgbClr val="F6F6F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63500" y="4191000"/>
            <a:ext cx="18059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36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en-US" sz="13600" b="0" i="0" u="none" strike="noStrike" dirty="0" err="1">
                <a:solidFill>
                  <a:srgbClr val="FFFFFF"/>
                </a:solidFill>
                <a:latin typeface="Pretendard SemiBold"/>
                <a:ea typeface="Pretendard SemiBold"/>
              </a:rPr>
              <a:t>Boxel</a:t>
            </a:r>
            <a:endParaRPr lang="ko-KR" sz="136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388184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4318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프로젝트</a:t>
            </a:r>
            <a:r>
              <a:rPr 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212920" y="2321011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QR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기반 재고관리 시스템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660810" y="2321011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679C79-D4C4-9B43-AA8F-9A4BFFFC7D5F}"/>
              </a:ext>
            </a:extLst>
          </p:cNvPr>
          <p:cNvSpPr/>
          <p:nvPr/>
        </p:nvSpPr>
        <p:spPr>
          <a:xfrm>
            <a:off x="1091609" y="2336799"/>
            <a:ext cx="7569201" cy="655460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F5B79B65-F1E4-D643-B1DA-85D08E92F84B}"/>
              </a:ext>
            </a:extLst>
          </p:cNvPr>
          <p:cNvSpPr txBox="1"/>
          <p:nvPr/>
        </p:nvSpPr>
        <p:spPr>
          <a:xfrm>
            <a:off x="8660810" y="3515910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개발기간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B8138BA2-54F2-084C-9D10-C59A68451700}"/>
              </a:ext>
            </a:extLst>
          </p:cNvPr>
          <p:cNvSpPr txBox="1"/>
          <p:nvPr/>
        </p:nvSpPr>
        <p:spPr>
          <a:xfrm>
            <a:off x="8660810" y="4308258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개발인원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5C4B84D0-55C0-4149-A652-5227AC69CB57}"/>
              </a:ext>
            </a:extLst>
          </p:cNvPr>
          <p:cNvSpPr txBox="1"/>
          <p:nvPr/>
        </p:nvSpPr>
        <p:spPr>
          <a:xfrm>
            <a:off x="8656799" y="5100606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개발목표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441AD841-4936-5C4D-8126-79B454BA9DC4}"/>
              </a:ext>
            </a:extLst>
          </p:cNvPr>
          <p:cNvSpPr txBox="1"/>
          <p:nvPr/>
        </p:nvSpPr>
        <p:spPr>
          <a:xfrm>
            <a:off x="8656799" y="7312832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개발환경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64DB7D91-2520-4B46-B8FE-50F337C14387}"/>
              </a:ext>
            </a:extLst>
          </p:cNvPr>
          <p:cNvSpPr txBox="1"/>
          <p:nvPr/>
        </p:nvSpPr>
        <p:spPr>
          <a:xfrm>
            <a:off x="8656799" y="8338717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Github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72830E10-3D57-1F46-BABB-E12E614D3AB2}"/>
              </a:ext>
            </a:extLst>
          </p:cNvPr>
          <p:cNvSpPr txBox="1"/>
          <p:nvPr/>
        </p:nvSpPr>
        <p:spPr>
          <a:xfrm>
            <a:off x="11212920" y="351591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2025.04.18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~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2025.05.18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1212920" y="429709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6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명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280F3A57-908D-AE45-ABBB-5CEBC0E46A53}"/>
              </a:ext>
            </a:extLst>
          </p:cNvPr>
          <p:cNvSpPr txBox="1"/>
          <p:nvPr/>
        </p:nvSpPr>
        <p:spPr>
          <a:xfrm>
            <a:off x="11212920" y="6198166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재고 및 비품 관리의 효율화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QR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코드를 통한 비품 출고의 편리성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React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로 프론트와 로그인 구현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웹과 모바일 두가지 버전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36B3856C-DD61-294D-A6E2-A89DC196DE70}"/>
              </a:ext>
            </a:extLst>
          </p:cNvPr>
          <p:cNvSpPr txBox="1"/>
          <p:nvPr/>
        </p:nvSpPr>
        <p:spPr>
          <a:xfrm>
            <a:off x="11212920" y="7717825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React, Spring Boot, </a:t>
            </a: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MyBatis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 MySQL, </a:t>
            </a: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Andriod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(Flutter)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983BB855-CA76-DC49-9F3C-471B87480BA2}"/>
              </a:ext>
            </a:extLst>
          </p:cNvPr>
          <p:cNvSpPr txBox="1"/>
          <p:nvPr/>
        </p:nvSpPr>
        <p:spPr>
          <a:xfrm>
            <a:off x="11208908" y="8338717"/>
            <a:ext cx="6342491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https://</a:t>
            </a:r>
            <a:r>
              <a:rPr lang="en-US" altLang="ko-KR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github.com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/</a:t>
            </a:r>
            <a:r>
              <a:rPr lang="en-US" altLang="ko-KR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ESPko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/finalTeamproject1</a:t>
            </a:r>
          </a:p>
        </p:txBody>
      </p:sp>
    </p:spTree>
    <p:extLst>
      <p:ext uri="{BB962C8B-B14F-4D97-AF65-F5344CB8AC3E}">
        <p14:creationId xmlns:p14="http://schemas.microsoft.com/office/powerpoint/2010/main" val="1653664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8637F5-8BC5-E849-A3E0-0FDC625FA5BF}"/>
              </a:ext>
            </a:extLst>
          </p:cNvPr>
          <p:cNvSpPr/>
          <p:nvPr/>
        </p:nvSpPr>
        <p:spPr>
          <a:xfrm>
            <a:off x="12192000" y="1041400"/>
            <a:ext cx="990600" cy="292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043858-1CDA-6244-873C-A707480FCF07}"/>
              </a:ext>
            </a:extLst>
          </p:cNvPr>
          <p:cNvSpPr/>
          <p:nvPr/>
        </p:nvSpPr>
        <p:spPr>
          <a:xfrm>
            <a:off x="4309003" y="948000"/>
            <a:ext cx="9669995" cy="8373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716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AF3220-E43A-3848-87E8-F39FC80EED79}"/>
              </a:ext>
            </a:extLst>
          </p:cNvPr>
          <p:cNvSpPr/>
          <p:nvPr/>
        </p:nvSpPr>
        <p:spPr>
          <a:xfrm>
            <a:off x="5641980" y="2110449"/>
            <a:ext cx="7024945" cy="60833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66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DB</a:t>
            </a:r>
            <a:r>
              <a:rPr 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설계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963A9A0-C6E3-7148-9821-F4236C5D8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14500"/>
            <a:ext cx="10591800" cy="7962112"/>
          </a:xfrm>
          <a:prstGeom prst="rect">
            <a:avLst/>
          </a:prstGeom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1382542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20400" y="592765"/>
            <a:ext cx="67310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웹 프로그램 흐름도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BA53369-82A3-0B4F-ABDB-019F01AA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016998"/>
            <a:ext cx="14478000" cy="7659614"/>
          </a:xfrm>
          <a:prstGeom prst="rect">
            <a:avLst/>
          </a:prstGeom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1029921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601200" y="592765"/>
            <a:ext cx="7950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 프로그램 흐름도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57AD429-7F57-414A-8F2B-ACD7F9B79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016998"/>
            <a:ext cx="16353937" cy="6492075"/>
          </a:xfrm>
          <a:prstGeom prst="rect">
            <a:avLst/>
          </a:prstGeom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231390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787900" y="914400"/>
            <a:ext cx="8712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altLang="ko-KR" sz="2400" b="0" i="0" u="none" strike="noStrike" dirty="0">
                <a:solidFill>
                  <a:srgbClr val="7180CC"/>
                </a:solidFill>
                <a:latin typeface="Pretendard Regular"/>
              </a:rPr>
              <a:t>POINT</a:t>
            </a: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Regular"/>
              </a:rPr>
              <a:t>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sz="6800" b="0" i="0" u="none" strike="noStrike" dirty="0">
                <a:solidFill>
                  <a:srgbClr val="23294A"/>
                </a:solidFill>
                <a:ea typeface="Pretendard Bold"/>
              </a:rPr>
              <a:t>소개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32A2794-CC2A-764E-A22F-A1536D83C363}"/>
              </a:ext>
            </a:extLst>
          </p:cNvPr>
          <p:cNvSpPr txBox="1"/>
          <p:nvPr/>
        </p:nvSpPr>
        <p:spPr>
          <a:xfrm>
            <a:off x="1197796" y="72898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이름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F01D5-F1ED-804A-9F38-A48254CD5476}"/>
              </a:ext>
            </a:extLst>
          </p:cNvPr>
          <p:cNvSpPr txBox="1"/>
          <p:nvPr/>
        </p:nvSpPr>
        <p:spPr>
          <a:xfrm>
            <a:off x="1197796" y="82168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번호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5CCBAB-4AEA-0F43-A571-DB891B00DC8C}"/>
              </a:ext>
            </a:extLst>
          </p:cNvPr>
          <p:cNvSpPr txBox="1"/>
          <p:nvPr/>
        </p:nvSpPr>
        <p:spPr>
          <a:xfrm>
            <a:off x="1197796" y="775333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이메일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EB486-A439-5349-AFB1-344E3CE9BB10}"/>
              </a:ext>
            </a:extLst>
          </p:cNvPr>
          <p:cNvSpPr txBox="1"/>
          <p:nvPr/>
        </p:nvSpPr>
        <p:spPr>
          <a:xfrm>
            <a:off x="1197796" y="86803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주소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84393C-F042-A948-992F-A2F427564E91}"/>
              </a:ext>
            </a:extLst>
          </p:cNvPr>
          <p:cNvSpPr txBox="1"/>
          <p:nvPr/>
        </p:nvSpPr>
        <p:spPr>
          <a:xfrm>
            <a:off x="2433879" y="72898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김민서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25633-2629-884C-93BC-86BEF1B4CC75}"/>
              </a:ext>
            </a:extLst>
          </p:cNvPr>
          <p:cNvSpPr txBox="1"/>
          <p:nvPr/>
        </p:nvSpPr>
        <p:spPr>
          <a:xfrm>
            <a:off x="2433879" y="8216860"/>
            <a:ext cx="1770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010-6251-6076</a:t>
            </a:r>
            <a:endParaRPr kumimoji="1"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C40A7-0897-0D47-8972-19F43BEFEFAB}"/>
              </a:ext>
            </a:extLst>
          </p:cNvPr>
          <p:cNvSpPr txBox="1"/>
          <p:nvPr/>
        </p:nvSpPr>
        <p:spPr>
          <a:xfrm>
            <a:off x="2433879" y="7753330"/>
            <a:ext cx="2608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rnrmf6076@gmail.com</a:t>
            </a:r>
            <a:endParaRPr kumimoji="1"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EC9A53-45E0-784D-BE41-B6F4DBB57354}"/>
              </a:ext>
            </a:extLst>
          </p:cNvPr>
          <p:cNvSpPr txBox="1"/>
          <p:nvPr/>
        </p:nvSpPr>
        <p:spPr>
          <a:xfrm>
            <a:off x="2433879" y="8680390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부산 남구 </a:t>
            </a:r>
            <a:r>
              <a:rPr kumimoji="1" lang="ko-KR" altLang="en-US" sz="2000" dirty="0" err="1"/>
              <a:t>진남로</a:t>
            </a:r>
            <a:r>
              <a:rPr kumimoji="1" lang="en-US" altLang="ko-KR" sz="2000" dirty="0"/>
              <a:t>96</a:t>
            </a:r>
            <a:r>
              <a:rPr kumimoji="1" lang="ko-KR" altLang="en-US" sz="2000" dirty="0"/>
              <a:t>번 가길</a:t>
            </a:r>
            <a:r>
              <a:rPr kumimoji="1" lang="en-US" altLang="ko-KR" sz="2000" dirty="0"/>
              <a:t>24</a:t>
            </a:r>
            <a:endParaRPr kumimoji="1" lang="ko-KR" altLang="en-US" sz="20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50158CF-8BD4-B949-A959-E62372FE86DB}"/>
              </a:ext>
            </a:extLst>
          </p:cNvPr>
          <p:cNvGrpSpPr/>
          <p:nvPr/>
        </p:nvGrpSpPr>
        <p:grpSpPr>
          <a:xfrm>
            <a:off x="9537861" y="6495639"/>
            <a:ext cx="2118860" cy="2711863"/>
            <a:chOff x="12993887" y="4610100"/>
            <a:chExt cx="2719204" cy="3480224"/>
          </a:xfrm>
        </p:grpSpPr>
        <p:pic>
          <p:nvPicPr>
            <p:cNvPr id="74" name="Picture 6">
              <a:extLst>
                <a:ext uri="{FF2B5EF4-FFF2-40B4-BE49-F238E27FC236}">
                  <a16:creationId xmlns:a16="http://schemas.microsoft.com/office/drawing/2014/main" id="{9110A8A9-47FF-BE4F-8855-5531F128F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81000" y="4610100"/>
              <a:ext cx="2552700" cy="2552700"/>
            </a:xfrm>
            <a:prstGeom prst="rect">
              <a:avLst/>
            </a:prstGeom>
          </p:spPr>
        </p:pic>
        <p:pic>
          <p:nvPicPr>
            <p:cNvPr id="75" name="Picture 7">
              <a:extLst>
                <a:ext uri="{FF2B5EF4-FFF2-40B4-BE49-F238E27FC236}">
                  <a16:creationId xmlns:a16="http://schemas.microsoft.com/office/drawing/2014/main" id="{6C78966E-2800-C647-89AD-F83760A26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52500" y="5181600"/>
              <a:ext cx="1397000" cy="1397000"/>
            </a:xfrm>
            <a:prstGeom prst="rect">
              <a:avLst/>
            </a:prstGeom>
          </p:spPr>
        </p:pic>
        <p:sp>
          <p:nvSpPr>
            <p:cNvPr id="76" name="TextBox 21">
              <a:extLst>
                <a:ext uri="{FF2B5EF4-FFF2-40B4-BE49-F238E27FC236}">
                  <a16:creationId xmlns:a16="http://schemas.microsoft.com/office/drawing/2014/main" id="{FF8A66FE-BED5-494D-81CA-0CD15501DA44}"/>
                </a:ext>
              </a:extLst>
            </p:cNvPr>
            <p:cNvSpPr txBox="1"/>
            <p:nvPr/>
          </p:nvSpPr>
          <p:spPr>
            <a:xfrm>
              <a:off x="12993887" y="7519882"/>
              <a:ext cx="2719204" cy="5704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41500"/>
                </a:lnSpc>
              </a:pPr>
              <a:r>
                <a:rPr lang="ko-KR" altLang="en-US" sz="2900" b="0" i="0" u="none" strike="noStrike" dirty="0">
                  <a:solidFill>
                    <a:srgbClr val="7180CB"/>
                  </a:solidFill>
                  <a:ea typeface="Pretendard SemiBold"/>
                </a:rPr>
                <a:t>계획적 개발</a:t>
              </a:r>
              <a:endParaRPr lang="ko-KR" sz="2900" b="0" i="0" u="none" strike="noStrike" dirty="0">
                <a:solidFill>
                  <a:srgbClr val="7180CB"/>
                </a:solidFill>
                <a:ea typeface="Pretendard SemiBold"/>
              </a:endParaRPr>
            </a:p>
          </p:txBody>
        </p:sp>
      </p:grpSp>
      <p:pic>
        <p:nvPicPr>
          <p:cNvPr id="79" name="Picture 11">
            <a:extLst>
              <a:ext uri="{FF2B5EF4-FFF2-40B4-BE49-F238E27FC236}">
                <a16:creationId xmlns:a16="http://schemas.microsoft.com/office/drawing/2014/main" id="{16680082-EE4A-0340-A184-2219B33AA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840" y="3412969"/>
            <a:ext cx="1989117" cy="1989117"/>
          </a:xfrm>
          <a:prstGeom prst="rect">
            <a:avLst/>
          </a:prstGeom>
        </p:spPr>
      </p:pic>
      <p:pic>
        <p:nvPicPr>
          <p:cNvPr id="80" name="Picture 12">
            <a:extLst>
              <a:ext uri="{FF2B5EF4-FFF2-40B4-BE49-F238E27FC236}">
                <a16:creationId xmlns:a16="http://schemas.microsoft.com/office/drawing/2014/main" id="{9441D2DD-48A9-984E-945A-9624D9C6F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0853" y="3887982"/>
            <a:ext cx="1048987" cy="1048987"/>
          </a:xfrm>
          <a:prstGeom prst="rect">
            <a:avLst/>
          </a:prstGeom>
          <a:noFill/>
        </p:spPr>
      </p:pic>
      <p:sp>
        <p:nvSpPr>
          <p:cNvPr id="81" name="TextBox 23">
            <a:extLst>
              <a:ext uri="{FF2B5EF4-FFF2-40B4-BE49-F238E27FC236}">
                <a16:creationId xmlns:a16="http://schemas.microsoft.com/office/drawing/2014/main" id="{46869A4B-B4B3-AB46-A4D4-7C5553D4781C}"/>
              </a:ext>
            </a:extLst>
          </p:cNvPr>
          <p:cNvSpPr txBox="1"/>
          <p:nvPr/>
        </p:nvSpPr>
        <p:spPr>
          <a:xfrm>
            <a:off x="6472634" y="5877099"/>
            <a:ext cx="2464099" cy="3323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altLang="en-US" sz="2900" b="0" i="0" u="none" strike="noStrike" dirty="0">
                <a:solidFill>
                  <a:srgbClr val="7180CB"/>
                </a:solidFill>
                <a:ea typeface="Pretendard SemiBold"/>
              </a:rPr>
              <a:t>능동적 학습</a:t>
            </a:r>
            <a:endParaRPr lang="ko-KR" sz="29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AA190DC-4F15-5B4B-97D7-F7188690B50E}"/>
              </a:ext>
            </a:extLst>
          </p:cNvPr>
          <p:cNvGrpSpPr/>
          <p:nvPr/>
        </p:nvGrpSpPr>
        <p:grpSpPr>
          <a:xfrm>
            <a:off x="9518079" y="3412968"/>
            <a:ext cx="2128755" cy="2981167"/>
            <a:chOff x="6021598" y="4610100"/>
            <a:chExt cx="2731902" cy="3825832"/>
          </a:xfrm>
        </p:grpSpPr>
        <p:pic>
          <p:nvPicPr>
            <p:cNvPr id="84" name="Picture 13">
              <a:extLst>
                <a:ext uri="{FF2B5EF4-FFF2-40B4-BE49-F238E27FC236}">
                  <a16:creationId xmlns:a16="http://schemas.microsoft.com/office/drawing/2014/main" id="{0610CD17-2736-5344-B63C-285AB666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4100" y="4610100"/>
              <a:ext cx="2552700" cy="2552700"/>
            </a:xfrm>
            <a:prstGeom prst="rect">
              <a:avLst/>
            </a:prstGeom>
          </p:spPr>
        </p:pic>
        <p:pic>
          <p:nvPicPr>
            <p:cNvPr id="85" name="Picture 14">
              <a:extLst>
                <a:ext uri="{FF2B5EF4-FFF2-40B4-BE49-F238E27FC236}">
                  <a16:creationId xmlns:a16="http://schemas.microsoft.com/office/drawing/2014/main" id="{1C1F8B0E-001F-FA47-9DF4-BC2EE40C2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3700" y="5219700"/>
              <a:ext cx="1333500" cy="1333500"/>
            </a:xfrm>
            <a:prstGeom prst="rect">
              <a:avLst/>
            </a:prstGeom>
          </p:spPr>
        </p:pic>
        <p:sp>
          <p:nvSpPr>
            <p:cNvPr id="86" name="TextBox 25">
              <a:extLst>
                <a:ext uri="{FF2B5EF4-FFF2-40B4-BE49-F238E27FC236}">
                  <a16:creationId xmlns:a16="http://schemas.microsoft.com/office/drawing/2014/main" id="{EA32E2FE-3FFD-9145-84C1-8DAA91D623B4}"/>
                </a:ext>
              </a:extLst>
            </p:cNvPr>
            <p:cNvSpPr txBox="1"/>
            <p:nvPr/>
          </p:nvSpPr>
          <p:spPr>
            <a:xfrm>
              <a:off x="6021598" y="7522505"/>
              <a:ext cx="2731902" cy="91342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41500"/>
                </a:lnSpc>
              </a:pPr>
              <a:r>
                <a:rPr lang="ko-KR" altLang="en-US" sz="2900" dirty="0">
                  <a:solidFill>
                    <a:srgbClr val="7180CB"/>
                  </a:solidFill>
                  <a:ea typeface="Pretendard SemiBold"/>
                </a:rPr>
                <a:t>커뮤니케이션</a:t>
              </a:r>
              <a:endParaRPr lang="ko-KR" sz="2900" b="0" i="0" u="none" strike="noStrike" dirty="0">
                <a:solidFill>
                  <a:srgbClr val="7180CB"/>
                </a:solidFill>
                <a:ea typeface="Pretendard SemiBold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22F7E803-39BF-414A-A3D1-F380AD318F20}"/>
              </a:ext>
            </a:extLst>
          </p:cNvPr>
          <p:cNvGrpSpPr/>
          <p:nvPr/>
        </p:nvGrpSpPr>
        <p:grpSpPr>
          <a:xfrm>
            <a:off x="6705841" y="6495637"/>
            <a:ext cx="1989122" cy="2808559"/>
            <a:chOff x="9601195" y="4610100"/>
            <a:chExt cx="2552705" cy="3604319"/>
          </a:xfrm>
        </p:grpSpPr>
        <p:pic>
          <p:nvPicPr>
            <p:cNvPr id="89" name="Picture 15">
              <a:extLst>
                <a:ext uri="{FF2B5EF4-FFF2-40B4-BE49-F238E27FC236}">
                  <a16:creationId xmlns:a16="http://schemas.microsoft.com/office/drawing/2014/main" id="{2823D0E4-1A4F-0046-981F-B194E61B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1200" y="4610100"/>
              <a:ext cx="2552700" cy="2552700"/>
            </a:xfrm>
            <a:prstGeom prst="rect">
              <a:avLst/>
            </a:prstGeom>
          </p:spPr>
        </p:pic>
        <p:pic>
          <p:nvPicPr>
            <p:cNvPr id="90" name="Picture 16">
              <a:extLst>
                <a:ext uri="{FF2B5EF4-FFF2-40B4-BE49-F238E27FC236}">
                  <a16:creationId xmlns:a16="http://schemas.microsoft.com/office/drawing/2014/main" id="{6518852F-68DE-3F4C-BCE7-7017A4C9A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36200" y="5245100"/>
              <a:ext cx="1295400" cy="1295400"/>
            </a:xfrm>
            <a:prstGeom prst="rect">
              <a:avLst/>
            </a:prstGeom>
          </p:spPr>
        </p:pic>
        <p:sp>
          <p:nvSpPr>
            <p:cNvPr id="91" name="TextBox 27">
              <a:extLst>
                <a:ext uri="{FF2B5EF4-FFF2-40B4-BE49-F238E27FC236}">
                  <a16:creationId xmlns:a16="http://schemas.microsoft.com/office/drawing/2014/main" id="{E0585348-9130-7C4F-9E0E-632B1F6C0533}"/>
                </a:ext>
              </a:extLst>
            </p:cNvPr>
            <p:cNvSpPr txBox="1"/>
            <p:nvPr/>
          </p:nvSpPr>
          <p:spPr>
            <a:xfrm>
              <a:off x="9601195" y="7381179"/>
              <a:ext cx="2552700" cy="8332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41500"/>
                </a:lnSpc>
              </a:pPr>
              <a:r>
                <a:rPr lang="ko-KR" altLang="en-US" sz="2900" b="0" i="0" u="none" strike="noStrike" dirty="0">
                  <a:solidFill>
                    <a:srgbClr val="7180CB"/>
                  </a:solidFill>
                  <a:ea typeface="Pretendard SemiBold"/>
                </a:rPr>
                <a:t>꾸준한 기록</a:t>
              </a:r>
              <a:endParaRPr lang="ko-KR" sz="2900" b="0" i="0" u="none" strike="noStrike" dirty="0">
                <a:solidFill>
                  <a:srgbClr val="7180CB"/>
                </a:solidFill>
                <a:ea typeface="Pretendard SemiBold"/>
              </a:endParaRPr>
            </a:p>
          </p:txBody>
        </p:sp>
      </p:grpSp>
      <p:pic>
        <p:nvPicPr>
          <p:cNvPr id="98" name="Picture 7">
            <a:extLst>
              <a:ext uri="{FF2B5EF4-FFF2-40B4-BE49-F238E27FC236}">
                <a16:creationId xmlns:a16="http://schemas.microsoft.com/office/drawing/2014/main" id="{011A1A85-AEB2-6B45-8216-5D7BC52074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28181" y="5422409"/>
            <a:ext cx="5118100" cy="1751940"/>
          </a:xfrm>
          <a:prstGeom prst="rect">
            <a:avLst/>
          </a:prstGeom>
        </p:spPr>
      </p:pic>
      <p:pic>
        <p:nvPicPr>
          <p:cNvPr id="99" name="Picture 8">
            <a:extLst>
              <a:ext uri="{FF2B5EF4-FFF2-40B4-BE49-F238E27FC236}">
                <a16:creationId xmlns:a16="http://schemas.microsoft.com/office/drawing/2014/main" id="{66CBC9FB-2253-184F-BDA7-AF8953CBCC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28181" y="3412943"/>
            <a:ext cx="5118100" cy="1751940"/>
          </a:xfrm>
          <a:prstGeom prst="rect">
            <a:avLst/>
          </a:prstGeom>
          <a:noFill/>
        </p:spPr>
      </p:pic>
      <p:pic>
        <p:nvPicPr>
          <p:cNvPr id="102" name="Picture 7">
            <a:extLst>
              <a:ext uri="{FF2B5EF4-FFF2-40B4-BE49-F238E27FC236}">
                <a16:creationId xmlns:a16="http://schemas.microsoft.com/office/drawing/2014/main" id="{FA02ED0B-82D5-E34F-AB10-852282AA4D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28181" y="7431876"/>
            <a:ext cx="5118100" cy="175194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5470BAA-07A4-8F41-95C7-FDFFFE5F4E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378" y="7761921"/>
            <a:ext cx="1119261" cy="109185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B38F9C20-BD4A-E64B-8DEC-9C1BED1C85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965" y="3593870"/>
            <a:ext cx="1390086" cy="1390086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535C30C6-030C-974C-B3E1-F4956DC763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321" y="7723089"/>
            <a:ext cx="1169514" cy="1169514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D1EB0CF-5152-8041-9917-40B7AF409B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095" y="7733430"/>
            <a:ext cx="1014273" cy="1148832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CB6B8F0-1EAD-5348-869F-B31C9CF578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198" y="5614198"/>
            <a:ext cx="1317621" cy="1317621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33D9C539-BF03-2A4D-B6E0-34BCE8AEEB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134" y="3543969"/>
            <a:ext cx="1489888" cy="1489888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81AE4877-4E3B-724D-98CD-EF2E6094C2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085" y="3592767"/>
            <a:ext cx="1392292" cy="1392292"/>
          </a:xfrm>
          <a:prstGeom prst="rect">
            <a:avLst/>
          </a:prstGeom>
        </p:spPr>
      </p:pic>
      <p:pic>
        <p:nvPicPr>
          <p:cNvPr id="120" name="Picture 5">
            <a:extLst>
              <a:ext uri="{FF2B5EF4-FFF2-40B4-BE49-F238E27FC236}">
                <a16:creationId xmlns:a16="http://schemas.microsoft.com/office/drawing/2014/main" id="{96F03801-7451-C84E-AE0D-417EF0829C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41729" y="5767998"/>
            <a:ext cx="1491005" cy="111285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FA533E5-278C-F84D-88FB-0DDA5CB4229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221" y="5700894"/>
            <a:ext cx="1263715" cy="12637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7F58DC-9F6A-7145-AC5E-5E0C2B400FA8}"/>
              </a:ext>
            </a:extLst>
          </p:cNvPr>
          <p:cNvSpPr/>
          <p:nvPr/>
        </p:nvSpPr>
        <p:spPr>
          <a:xfrm>
            <a:off x="1163978" y="3530600"/>
            <a:ext cx="2428813" cy="3434009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직급에 따른 권한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로그인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사이드바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7842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부장급 관리자 아이디로 로그인 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사이드바에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직원관리 항목 추가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87842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웹사이트는 관리자 아이디만 접근 가능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일반사원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로그인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X)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로그인 시 메인 화면으로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3" name="Google Shape;241;p10">
            <a:extLst>
              <a:ext uri="{FF2B5EF4-FFF2-40B4-BE49-F238E27FC236}">
                <a16:creationId xmlns:a16="http://schemas.microsoft.com/office/drawing/2014/main" id="{A6B6EB1F-901E-FE4A-AA86-208D5D956A1C}"/>
              </a:ext>
            </a:extLst>
          </p:cNvPr>
          <p:cNvSpPr/>
          <p:nvPr/>
        </p:nvSpPr>
        <p:spPr>
          <a:xfrm>
            <a:off x="10152226" y="7735036"/>
            <a:ext cx="1734973" cy="43032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0437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테마 선택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2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다크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테마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649200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화이트 테마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241;p10">
            <a:extLst>
              <a:ext uri="{FF2B5EF4-FFF2-40B4-BE49-F238E27FC236}">
                <a16:creationId xmlns:a16="http://schemas.microsoft.com/office/drawing/2014/main" id="{A6B6EB1F-901E-FE4A-AA86-208D5D956A1C}"/>
              </a:ext>
            </a:extLst>
          </p:cNvPr>
          <p:cNvSpPr/>
          <p:nvPr/>
        </p:nvSpPr>
        <p:spPr>
          <a:xfrm>
            <a:off x="16247973" y="2336501"/>
            <a:ext cx="287427" cy="29239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58054D01-2BD3-5246-A5CF-B575BEE7F615}"/>
              </a:ext>
            </a:extLst>
          </p:cNvPr>
          <p:cNvSpPr/>
          <p:nvPr/>
        </p:nvSpPr>
        <p:spPr>
          <a:xfrm>
            <a:off x="7103973" y="2357319"/>
            <a:ext cx="287427" cy="29239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6754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비품 검색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상세내용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비품목록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비품목록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87842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비품의 현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재고수량이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적정 재고수량보다 많을 경우 파란색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부족할 경우 빨간색으로 수량 표기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87842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창고를 선택하거나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검색어를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입력 시 원하는 비품 조회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조회된 리스트에서 비품 클릭 시 해당 비품의 상세내용 조회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등록된 비품이 없을 시 비품이 없다는 이미지 출력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3" name="Google Shape;241;p10">
            <a:extLst>
              <a:ext uri="{FF2B5EF4-FFF2-40B4-BE49-F238E27FC236}">
                <a16:creationId xmlns:a16="http://schemas.microsoft.com/office/drawing/2014/main" id="{A6B6EB1F-901E-FE4A-AA86-208D5D956A1C}"/>
              </a:ext>
            </a:extLst>
          </p:cNvPr>
          <p:cNvSpPr/>
          <p:nvPr/>
        </p:nvSpPr>
        <p:spPr>
          <a:xfrm>
            <a:off x="1295400" y="3619500"/>
            <a:ext cx="3505200" cy="43032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41;p10">
            <a:extLst>
              <a:ext uri="{FF2B5EF4-FFF2-40B4-BE49-F238E27FC236}">
                <a16:creationId xmlns:a16="http://schemas.microsoft.com/office/drawing/2014/main" id="{05715C2F-C134-5642-AAEE-0F1EA8F98388}"/>
              </a:ext>
            </a:extLst>
          </p:cNvPr>
          <p:cNvSpPr/>
          <p:nvPr/>
        </p:nvSpPr>
        <p:spPr>
          <a:xfrm>
            <a:off x="16306800" y="6972300"/>
            <a:ext cx="762000" cy="43032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Picture 19">
            <a:extLst>
              <a:ext uri="{FF2B5EF4-FFF2-40B4-BE49-F238E27FC236}">
                <a16:creationId xmlns:a16="http://schemas.microsoft.com/office/drawing/2014/main" id="{EE540E25-3B56-1349-A956-313E1DCA11DF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6172200" y="6172203"/>
            <a:ext cx="2522045" cy="2342339"/>
          </a:xfrm>
          <a:prstGeom prst="rect">
            <a:avLst/>
          </a:prstGeom>
          <a:noFill/>
          <a:ln w="5715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2930910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재고부족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시 입고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재고부족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알림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입고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44232" y="928820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입고 시 모두 기입하지 않으면 입고 버튼이 활성화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X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확인 창을 통해 한번 더 묻고 입고 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입력한 개수만큼 입고가 됐다는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알림창이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뜸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87572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현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재고수량이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적정재고 수량보다 적은 비품들은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재고부족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알림 화면에 표시되고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이 비품들 중 발주가 되어 입고 될 예정인 비품들을 입고 대기로 변경 후 입고 페이지로 이동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344B99-63A4-1F40-A514-93A83B4AB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655" y="6634279"/>
            <a:ext cx="2768600" cy="1841500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99F09C-42C7-DE46-8874-0F443F593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965" y="6919532"/>
            <a:ext cx="2235200" cy="1562100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C123394-6493-5C42-8BF7-E7AA4AD4BB43}"/>
              </a:ext>
            </a:extLst>
          </p:cNvPr>
          <p:cNvSpPr/>
          <p:nvPr/>
        </p:nvSpPr>
        <p:spPr>
          <a:xfrm>
            <a:off x="10184146" y="2334141"/>
            <a:ext cx="7024945" cy="608330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Google Shape;241;p10">
            <a:extLst>
              <a:ext uri="{FF2B5EF4-FFF2-40B4-BE49-F238E27FC236}">
                <a16:creationId xmlns:a16="http://schemas.microsoft.com/office/drawing/2014/main" id="{01D1AAC4-E4EF-F248-9010-1B5C50201AEC}"/>
              </a:ext>
            </a:extLst>
          </p:cNvPr>
          <p:cNvSpPr/>
          <p:nvPr/>
        </p:nvSpPr>
        <p:spPr>
          <a:xfrm>
            <a:off x="10287000" y="7124700"/>
            <a:ext cx="609600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241;p10">
            <a:extLst>
              <a:ext uri="{FF2B5EF4-FFF2-40B4-BE49-F238E27FC236}">
                <a16:creationId xmlns:a16="http://schemas.microsoft.com/office/drawing/2014/main" id="{BEDAF0CD-7802-B843-89AD-DC68216882CC}"/>
              </a:ext>
            </a:extLst>
          </p:cNvPr>
          <p:cNvSpPr/>
          <p:nvPr/>
        </p:nvSpPr>
        <p:spPr>
          <a:xfrm>
            <a:off x="16383000" y="4305300"/>
            <a:ext cx="855120" cy="304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241;p10">
            <a:extLst>
              <a:ext uri="{FF2B5EF4-FFF2-40B4-BE49-F238E27FC236}">
                <a16:creationId xmlns:a16="http://schemas.microsoft.com/office/drawing/2014/main" id="{887A019A-273E-154A-A346-C03C652F9386}"/>
              </a:ext>
            </a:extLst>
          </p:cNvPr>
          <p:cNvSpPr/>
          <p:nvPr/>
        </p:nvSpPr>
        <p:spPr>
          <a:xfrm>
            <a:off x="10450124" y="4229100"/>
            <a:ext cx="2351476" cy="83819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965413E-A697-5547-A16D-205603490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800" y="6453413"/>
            <a:ext cx="2931710" cy="1984267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1A7281E-56E4-2B47-9056-098009DBF9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0" y="6453413"/>
            <a:ext cx="2985338" cy="1984267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4230428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입출고 조회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입출고 조회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입출고 조회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98166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원하는 기간 클릭 혹은 범위 설정 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해당 기간 동안의 내역들을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98166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입출고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조정 내역을 조회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원하는 거래처를 체크하여 원하는 위치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거래처의 정보만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5" name="Google Shape;241;p10">
            <a:extLst>
              <a:ext uri="{FF2B5EF4-FFF2-40B4-BE49-F238E27FC236}">
                <a16:creationId xmlns:a16="http://schemas.microsoft.com/office/drawing/2014/main" id="{05715C2F-C134-5642-AAEE-0F1EA8F98388}"/>
              </a:ext>
            </a:extLst>
          </p:cNvPr>
          <p:cNvSpPr/>
          <p:nvPr/>
        </p:nvSpPr>
        <p:spPr>
          <a:xfrm>
            <a:off x="10450124" y="2476500"/>
            <a:ext cx="2808676" cy="41171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41;p10">
            <a:extLst>
              <a:ext uri="{FF2B5EF4-FFF2-40B4-BE49-F238E27FC236}">
                <a16:creationId xmlns:a16="http://schemas.microsoft.com/office/drawing/2014/main" id="{D4E29C5C-CCB0-DC4E-9A4A-99C0A0C98B1A}"/>
              </a:ext>
            </a:extLst>
          </p:cNvPr>
          <p:cNvSpPr/>
          <p:nvPr/>
        </p:nvSpPr>
        <p:spPr>
          <a:xfrm>
            <a:off x="8066957" y="8115300"/>
            <a:ext cx="619843" cy="37623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80B1F5C3-8535-8548-84B3-DA07FCBCF52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326816" y="5881857"/>
            <a:ext cx="1802520" cy="2577240"/>
          </a:xfrm>
          <a:prstGeom prst="rect">
            <a:avLst/>
          </a:prstGeom>
          <a:noFill/>
          <a:ln w="57150">
            <a:solidFill>
              <a:srgbClr val="22294A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67DA29-655E-4942-B2D3-5B0BFD0DABFD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441876" y="5767377"/>
            <a:ext cx="1815480" cy="2691720"/>
          </a:xfrm>
          <a:prstGeom prst="rect">
            <a:avLst/>
          </a:prstGeom>
          <a:noFill/>
          <a:ln w="57150">
            <a:solidFill>
              <a:srgbClr val="22294A"/>
            </a:solidFill>
          </a:ln>
        </p:spPr>
      </p:pic>
      <p:sp>
        <p:nvSpPr>
          <p:cNvPr id="31" name="Google Shape;241;p10">
            <a:extLst>
              <a:ext uri="{FF2B5EF4-FFF2-40B4-BE49-F238E27FC236}">
                <a16:creationId xmlns:a16="http://schemas.microsoft.com/office/drawing/2014/main" id="{D0AEC614-6153-9244-AFE0-930D259F124D}"/>
              </a:ext>
            </a:extLst>
          </p:cNvPr>
          <p:cNvSpPr/>
          <p:nvPr/>
        </p:nvSpPr>
        <p:spPr>
          <a:xfrm>
            <a:off x="7614878" y="5881856"/>
            <a:ext cx="619844" cy="3284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241;p10">
            <a:extLst>
              <a:ext uri="{FF2B5EF4-FFF2-40B4-BE49-F238E27FC236}">
                <a16:creationId xmlns:a16="http://schemas.microsoft.com/office/drawing/2014/main" id="{A68E7530-54C9-4648-8C09-EB2351D819D2}"/>
              </a:ext>
            </a:extLst>
          </p:cNvPr>
          <p:cNvSpPr/>
          <p:nvPr/>
        </p:nvSpPr>
        <p:spPr>
          <a:xfrm>
            <a:off x="5334000" y="5881855"/>
            <a:ext cx="619844" cy="3284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114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비품목록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추가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승인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비품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승인목록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919930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부장급 관리자만 거절과 승인 버튼으로 비품 추가 결정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승인된 비품은 비품 목록에서 확인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9008705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현재 비품들의 정보를 수정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삭제할 수 있는 페이지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비품 추가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모달을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통해 비품을 추가하고 추가 완료 시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신규 비품은 승인 목록 페이지에 등록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3" name="Google Shape;241;p10">
            <a:extLst>
              <a:ext uri="{FF2B5EF4-FFF2-40B4-BE49-F238E27FC236}">
                <a16:creationId xmlns:a16="http://schemas.microsoft.com/office/drawing/2014/main" id="{A6B6EB1F-901E-FE4A-AA86-208D5D956A1C}"/>
              </a:ext>
            </a:extLst>
          </p:cNvPr>
          <p:cNvSpPr/>
          <p:nvPr/>
        </p:nvSpPr>
        <p:spPr>
          <a:xfrm>
            <a:off x="10287000" y="3311130"/>
            <a:ext cx="1097114" cy="114657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41;p10">
            <a:extLst>
              <a:ext uri="{FF2B5EF4-FFF2-40B4-BE49-F238E27FC236}">
                <a16:creationId xmlns:a16="http://schemas.microsoft.com/office/drawing/2014/main" id="{05715C2F-C134-5642-AAEE-0F1EA8F98388}"/>
              </a:ext>
            </a:extLst>
          </p:cNvPr>
          <p:cNvSpPr/>
          <p:nvPr/>
        </p:nvSpPr>
        <p:spPr>
          <a:xfrm>
            <a:off x="11384114" y="3311130"/>
            <a:ext cx="2299804" cy="41273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B01F5-1DE6-C643-9EFD-06F6AF017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8655" y="5129324"/>
            <a:ext cx="3558124" cy="3374570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sp>
        <p:nvSpPr>
          <p:cNvPr id="19" name="Google Shape;241;p10">
            <a:extLst>
              <a:ext uri="{FF2B5EF4-FFF2-40B4-BE49-F238E27FC236}">
                <a16:creationId xmlns:a16="http://schemas.microsoft.com/office/drawing/2014/main" id="{E1438B9D-9B5D-7348-B6C6-1EA8846E4DAE}"/>
              </a:ext>
            </a:extLst>
          </p:cNvPr>
          <p:cNvSpPr/>
          <p:nvPr/>
        </p:nvSpPr>
        <p:spPr>
          <a:xfrm>
            <a:off x="7304957" y="2476500"/>
            <a:ext cx="619843" cy="37623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41;p10">
            <a:extLst>
              <a:ext uri="{FF2B5EF4-FFF2-40B4-BE49-F238E27FC236}">
                <a16:creationId xmlns:a16="http://schemas.microsoft.com/office/drawing/2014/main" id="{D4E29C5C-CCB0-DC4E-9A4A-99C0A0C98B1A}"/>
              </a:ext>
            </a:extLst>
          </p:cNvPr>
          <p:cNvSpPr/>
          <p:nvPr/>
        </p:nvSpPr>
        <p:spPr>
          <a:xfrm>
            <a:off x="8066957" y="8115300"/>
            <a:ext cx="619843" cy="37623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1796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직원 관리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직원 관리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직원 추가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91104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직원 추가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모달을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통해 신규 직원을 추가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91104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직원 관리 화면은 부장급 관리자만 접근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근무중인 직원들의 직급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부서를 조회 및 수정 삭제 가능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31" name="Google Shape;241;p10">
            <a:extLst>
              <a:ext uri="{FF2B5EF4-FFF2-40B4-BE49-F238E27FC236}">
                <a16:creationId xmlns:a16="http://schemas.microsoft.com/office/drawing/2014/main" id="{D0AEC614-6153-9244-AFE0-930D259F124D}"/>
              </a:ext>
            </a:extLst>
          </p:cNvPr>
          <p:cNvSpPr/>
          <p:nvPr/>
        </p:nvSpPr>
        <p:spPr>
          <a:xfrm>
            <a:off x="14977947" y="7402867"/>
            <a:ext cx="795453" cy="54733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241;p10">
            <a:extLst>
              <a:ext uri="{FF2B5EF4-FFF2-40B4-BE49-F238E27FC236}">
                <a16:creationId xmlns:a16="http://schemas.microsoft.com/office/drawing/2014/main" id="{A68E7530-54C9-4648-8C09-EB2351D819D2}"/>
              </a:ext>
            </a:extLst>
          </p:cNvPr>
          <p:cNvSpPr/>
          <p:nvPr/>
        </p:nvSpPr>
        <p:spPr>
          <a:xfrm>
            <a:off x="7315200" y="2452857"/>
            <a:ext cx="467444" cy="3284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4820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765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37406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창고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매입처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관리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8200" y="1651814"/>
            <a:ext cx="2511755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창고위치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F4B978F1-35AF-2C43-8C08-B85B0438FDAE}"/>
              </a:ext>
            </a:extLst>
          </p:cNvPr>
          <p:cNvSpPr txBox="1"/>
          <p:nvPr/>
        </p:nvSpPr>
        <p:spPr>
          <a:xfrm>
            <a:off x="12233817" y="1651814"/>
            <a:ext cx="290020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매입처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A099EDC-A1AA-FF4F-8995-4EA6F5481552}"/>
              </a:ext>
            </a:extLst>
          </p:cNvPr>
          <p:cNvSpPr txBox="1"/>
          <p:nvPr/>
        </p:nvSpPr>
        <p:spPr>
          <a:xfrm>
            <a:off x="10171447" y="8946375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비품들을 매입해 오는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매입처들의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정보를 수정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삭제 및 추가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삭제 시 비품이 존재 할 경우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경고창을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띄워서 알려줌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E5EC0F-51BC-3241-B25E-7ECC0FFE9D90}"/>
              </a:ext>
            </a:extLst>
          </p:cNvPr>
          <p:cNvSpPr/>
          <p:nvPr/>
        </p:nvSpPr>
        <p:spPr>
          <a:xfrm>
            <a:off x="10171446" y="2336799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1091606" y="8875723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보유중인 창고들의 위치를 나열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창고 정보를 수정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삭제 및 신규 창고 등록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31" name="Google Shape;241;p10">
            <a:extLst>
              <a:ext uri="{FF2B5EF4-FFF2-40B4-BE49-F238E27FC236}">
                <a16:creationId xmlns:a16="http://schemas.microsoft.com/office/drawing/2014/main" id="{D0AEC614-6153-9244-AFE0-930D259F124D}"/>
              </a:ext>
            </a:extLst>
          </p:cNvPr>
          <p:cNvSpPr/>
          <p:nvPr/>
        </p:nvSpPr>
        <p:spPr>
          <a:xfrm>
            <a:off x="16273347" y="2605257"/>
            <a:ext cx="643053" cy="6332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241;p10">
            <a:extLst>
              <a:ext uri="{FF2B5EF4-FFF2-40B4-BE49-F238E27FC236}">
                <a16:creationId xmlns:a16="http://schemas.microsoft.com/office/drawing/2014/main" id="{A68E7530-54C9-4648-8C09-EB2351D819D2}"/>
              </a:ext>
            </a:extLst>
          </p:cNvPr>
          <p:cNvSpPr/>
          <p:nvPr/>
        </p:nvSpPr>
        <p:spPr>
          <a:xfrm>
            <a:off x="7467600" y="2529057"/>
            <a:ext cx="457200" cy="4808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" name="Picture 17">
            <a:extLst>
              <a:ext uri="{FF2B5EF4-FFF2-40B4-BE49-F238E27FC236}">
                <a16:creationId xmlns:a16="http://schemas.microsoft.com/office/drawing/2014/main" id="{26A4D1AB-4A42-B44D-8F3D-7FD22A988E2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321429" y="5829300"/>
            <a:ext cx="3822571" cy="2889942"/>
          </a:xfrm>
          <a:prstGeom prst="rect">
            <a:avLst/>
          </a:prstGeom>
          <a:noFill/>
          <a:ln w="57150">
            <a:solidFill>
              <a:srgbClr val="22294A"/>
            </a:solidFill>
          </a:ln>
        </p:spPr>
      </p:pic>
      <p:sp>
        <p:nvSpPr>
          <p:cNvPr id="33" name="Google Shape;241;p10">
            <a:extLst>
              <a:ext uri="{FF2B5EF4-FFF2-40B4-BE49-F238E27FC236}">
                <a16:creationId xmlns:a16="http://schemas.microsoft.com/office/drawing/2014/main" id="{58F09567-344F-EF4B-AC5C-5662970BCC74}"/>
              </a:ext>
            </a:extLst>
          </p:cNvPr>
          <p:cNvSpPr/>
          <p:nvPr/>
        </p:nvSpPr>
        <p:spPr>
          <a:xfrm>
            <a:off x="8143156" y="8320257"/>
            <a:ext cx="467444" cy="3284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30E3DC-5F5F-064F-B060-F7AD3C8C5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81848" y="5622111"/>
            <a:ext cx="3248952" cy="3097131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B679AD-F8A8-8A41-96DF-3A6B98013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3700" y="3945711"/>
            <a:ext cx="2197100" cy="1460500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sp>
        <p:nvSpPr>
          <p:cNvPr id="40" name="Google Shape;241;p10">
            <a:extLst>
              <a:ext uri="{FF2B5EF4-FFF2-40B4-BE49-F238E27FC236}">
                <a16:creationId xmlns:a16="http://schemas.microsoft.com/office/drawing/2014/main" id="{695F4F63-71E6-3440-A5FC-03CBED24F9EC}"/>
              </a:ext>
            </a:extLst>
          </p:cNvPr>
          <p:cNvSpPr/>
          <p:nvPr/>
        </p:nvSpPr>
        <p:spPr>
          <a:xfrm>
            <a:off x="16916399" y="8360115"/>
            <a:ext cx="363473" cy="275885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0259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028DF07-05DC-7F4D-99DD-E42FC21D7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04" y="-358296"/>
            <a:ext cx="8263195" cy="116828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6C816A4-B42F-BB40-8C0C-3BA65ED49CD4}"/>
              </a:ext>
            </a:extLst>
          </p:cNvPr>
          <p:cNvSpPr/>
          <p:nvPr/>
        </p:nvSpPr>
        <p:spPr>
          <a:xfrm>
            <a:off x="4991100" y="2324100"/>
            <a:ext cx="3581400" cy="6324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FBF7CB-C14F-9542-B00E-F44EB10C7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785" y="-358296"/>
            <a:ext cx="8263195" cy="116828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D50BED-ACCE-D44D-99FD-6B8CF780CD4E}"/>
              </a:ext>
            </a:extLst>
          </p:cNvPr>
          <p:cNvSpPr/>
          <p:nvPr/>
        </p:nvSpPr>
        <p:spPr>
          <a:xfrm>
            <a:off x="10032781" y="23241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81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684807" y="592765"/>
            <a:ext cx="8866593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내정보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로그인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내 정보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Boxel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의 모바일 버전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주로 일반 직원들이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QR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을 사용해 비품을 출고하거나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자신의 출고 기록을 확인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하고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싶을때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주로 이용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8839200" y="8039100"/>
            <a:ext cx="670221" cy="457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9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5300" y="6223000"/>
            <a:ext cx="3530600" cy="264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6223000"/>
            <a:ext cx="3530600" cy="264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3568700"/>
            <a:ext cx="3530600" cy="265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00" y="3568700"/>
            <a:ext cx="3530600" cy="265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9400" y="6210300"/>
            <a:ext cx="3530600" cy="26543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5300" y="3568700"/>
            <a:ext cx="3530600" cy="265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1200" y="3568700"/>
            <a:ext cx="3530600" cy="265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11200" y="6210300"/>
            <a:ext cx="3530600" cy="2654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787900" y="914400"/>
            <a:ext cx="8712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Regular"/>
              </a:rPr>
              <a:t>POINT 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b="0" i="0" u="none" strike="noStrike" dirty="0">
                <a:solidFill>
                  <a:srgbClr val="23294A"/>
                </a:solidFill>
                <a:ea typeface="Pretendard Bold"/>
              </a:rPr>
              <a:t>나의 프로그래밍</a:t>
            </a:r>
            <a:r>
              <a:rPr lang="en-US" sz="6800" b="0" i="0" u="none" strike="noStrike" dirty="0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0" i="0" u="none" strike="noStrike" dirty="0">
                <a:solidFill>
                  <a:srgbClr val="23294A"/>
                </a:solidFill>
                <a:ea typeface="Pretendard Bold"/>
              </a:rPr>
              <a:t>역사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78000" y="7493000"/>
            <a:ext cx="26924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587"/>
              </a:lnSpc>
            </a:pPr>
            <a:r>
              <a:rPr lang="en-US" altLang="ko-KR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-</a:t>
            </a: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  웹 프로그래밍 처음 접함</a:t>
            </a:r>
            <a:endParaRPr lang="en-US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78000" y="6731000"/>
            <a:ext cx="2743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437"/>
              </a:lnSpc>
            </a:pPr>
            <a:r>
              <a:rPr lang="en-US" altLang="ko-KR" sz="3600" b="0" i="0" u="none" strike="noStrike" spc="-200" dirty="0">
                <a:solidFill>
                  <a:srgbClr val="23294A"/>
                </a:solidFill>
                <a:latin typeface="Pretendard SemiBold"/>
              </a:rPr>
              <a:t>2023.12</a:t>
            </a:r>
            <a:endParaRPr lang="en-US" sz="3600" b="0" i="0" u="none" strike="noStrike" spc="-200" dirty="0">
              <a:solidFill>
                <a:srgbClr val="23294A"/>
              </a:solidFill>
              <a:latin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803900" y="4838700"/>
            <a:ext cx="26924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흥미를 느끼고 독학 시작</a:t>
            </a:r>
            <a:endParaRPr lang="en-US" altLang="ko-KR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순수 </a:t>
            </a:r>
            <a:r>
              <a:rPr lang="en-US" altLang="ko-KR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HTML</a:t>
            </a: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과 </a:t>
            </a:r>
            <a:r>
              <a:rPr lang="en-US" altLang="ko-KR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CSS</a:t>
            </a: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로 시작</a:t>
            </a:r>
            <a:endParaRPr lang="en-US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endParaRPr lang="en-US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803900" y="4089400"/>
            <a:ext cx="2743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437"/>
              </a:lnSpc>
            </a:pPr>
            <a:r>
              <a:rPr lang="en-US" altLang="ko-KR" sz="3600" b="0" i="0" u="none" strike="noStrike" spc="-200" dirty="0">
                <a:solidFill>
                  <a:srgbClr val="23294A"/>
                </a:solidFill>
                <a:latin typeface="Pretendard SemiBold"/>
              </a:rPr>
              <a:t>2024.01</a:t>
            </a:r>
            <a:endParaRPr lang="en-US" sz="3600" b="0" i="0" u="none" strike="noStrike" spc="-200" dirty="0">
              <a:solidFill>
                <a:srgbClr val="23294A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829800" y="74930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indent="-285750">
              <a:lnSpc>
                <a:spcPct val="123587"/>
              </a:lnSpc>
              <a:buFontTx/>
              <a:buChar char="-"/>
            </a:pP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부산 </a:t>
            </a:r>
            <a:r>
              <a:rPr lang="en-US" altLang="ko-KR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it </a:t>
            </a: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교육센터 수업 이수</a:t>
            </a:r>
            <a:endParaRPr lang="en-US" altLang="ko-KR" sz="1500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en-US" altLang="ko-KR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DB</a:t>
            </a: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의 이해</a:t>
            </a:r>
            <a:endParaRPr lang="en-US" altLang="ko-KR" sz="1500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협업과 </a:t>
            </a:r>
            <a:r>
              <a:rPr lang="ko-KR" altLang="en-US" sz="1500" b="0" i="0" u="none" strike="noStrike" spc="-100" dirty="0" err="1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깃허브</a:t>
            </a: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 활용</a:t>
            </a:r>
            <a:endParaRPr lang="en-US" altLang="ko-KR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Spring boot</a:t>
            </a: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</a:rPr>
              <a:t> 팀 프로젝트</a:t>
            </a:r>
            <a:endParaRPr lang="en-US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829800" y="6731000"/>
            <a:ext cx="2743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437"/>
              </a:lnSpc>
            </a:pPr>
            <a:r>
              <a:rPr lang="en-US" altLang="ko-KR" sz="3600" b="0" i="0" u="none" strike="noStrike" spc="-200" dirty="0">
                <a:solidFill>
                  <a:srgbClr val="23294A"/>
                </a:solidFill>
                <a:latin typeface="Pretendard SemiBold"/>
              </a:rPr>
              <a:t>2024.10</a:t>
            </a:r>
            <a:endParaRPr lang="en-US" sz="3600" b="0" i="0" u="none" strike="noStrike" spc="-200" dirty="0">
              <a:solidFill>
                <a:srgbClr val="23294A"/>
              </a:solidFill>
              <a:latin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855700" y="4927600"/>
            <a:ext cx="3098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ea typeface="Pretendard Regular"/>
              </a:rPr>
              <a:t>안드로이드 팀 프로젝트</a:t>
            </a:r>
            <a:endParaRPr lang="en-US" altLang="ko-KR" sz="1500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b="0" i="0" u="none" strike="noStrike" spc="-100" dirty="0" err="1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리엑트</a:t>
            </a: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 팀 프로젝트</a:t>
            </a:r>
            <a:endParaRPr lang="en-US" altLang="ko-KR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현업에서 자주 사용하는 기술 </a:t>
            </a:r>
            <a:r>
              <a:rPr lang="ko-KR" altLang="en-US" sz="1500" b="0" i="0" u="none" strike="noStrike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습득</a:t>
            </a:r>
            <a:endParaRPr lang="en-US" altLang="ko-KR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23587"/>
              </a:lnSpc>
              <a:buFontTx/>
              <a:buChar char="-"/>
            </a:pPr>
            <a:r>
              <a:rPr lang="ko-KR" altLang="en-US" sz="1500" spc="-100" dirty="0">
                <a:solidFill>
                  <a:srgbClr val="636573">
                    <a:alpha val="70196"/>
                  </a:srgbClr>
                </a:solidFill>
                <a:latin typeface="Pretendard Regular"/>
                <a:ea typeface="Pretendard Regular"/>
              </a:rPr>
              <a:t>웹 프로그래밍에 대한 이해</a:t>
            </a:r>
            <a:endParaRPr lang="en-US" altLang="ko-KR" sz="1500" b="0" i="0" u="none" strike="noStrike" spc="-100" dirty="0">
              <a:solidFill>
                <a:srgbClr val="636573">
                  <a:alpha val="70196"/>
                </a:srgbClr>
              </a:solidFill>
              <a:latin typeface="Pretendard Regular"/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855700" y="4089400"/>
            <a:ext cx="2743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437"/>
              </a:lnSpc>
            </a:pPr>
            <a:r>
              <a:rPr lang="en-US" altLang="ko-KR" sz="3600" b="0" i="0" u="none" strike="noStrike" spc="-200" dirty="0">
                <a:solidFill>
                  <a:srgbClr val="23294A"/>
                </a:solidFill>
                <a:latin typeface="Pretendard SemiBold"/>
              </a:rPr>
              <a:t>2025.05</a:t>
            </a:r>
            <a:endParaRPr lang="en-US" sz="3600" b="0" i="0" u="none" strike="noStrike" spc="-200" dirty="0">
              <a:solidFill>
                <a:srgbClr val="23294A"/>
              </a:solidFill>
              <a:latin typeface="Pretendard Semi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4F4188-CD10-9F4D-8634-78A0E983FB89}"/>
              </a:ext>
            </a:extLst>
          </p:cNvPr>
          <p:cNvSpPr/>
          <p:nvPr/>
        </p:nvSpPr>
        <p:spPr>
          <a:xfrm>
            <a:off x="5359400" y="6172200"/>
            <a:ext cx="3530600" cy="27686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09BBD5-6265-0545-BD99-0D07EBC6AB00}"/>
              </a:ext>
            </a:extLst>
          </p:cNvPr>
          <p:cNvSpPr/>
          <p:nvPr/>
        </p:nvSpPr>
        <p:spPr>
          <a:xfrm>
            <a:off x="1333500" y="3581400"/>
            <a:ext cx="3530600" cy="27686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8C9AA7-D8F0-6540-815F-93F3EC45787E}"/>
              </a:ext>
            </a:extLst>
          </p:cNvPr>
          <p:cNvSpPr/>
          <p:nvPr/>
        </p:nvSpPr>
        <p:spPr>
          <a:xfrm>
            <a:off x="9376412" y="3581400"/>
            <a:ext cx="3530600" cy="27686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C19507-0382-2542-A021-30F0AC0468A4}"/>
              </a:ext>
            </a:extLst>
          </p:cNvPr>
          <p:cNvSpPr/>
          <p:nvPr/>
        </p:nvSpPr>
        <p:spPr>
          <a:xfrm>
            <a:off x="13402312" y="6223000"/>
            <a:ext cx="3530600" cy="276860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AB9070-AF67-DE40-9E59-EE637F3EA91C}"/>
              </a:ext>
            </a:extLst>
          </p:cNvPr>
          <p:cNvSpPr txBox="1"/>
          <p:nvPr/>
        </p:nvSpPr>
        <p:spPr>
          <a:xfrm>
            <a:off x="21031200" y="4549140"/>
            <a:ext cx="184731" cy="369332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684807" y="592765"/>
            <a:ext cx="8866593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메인화면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상단 오늘 기준 총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재고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출고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검색 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필터링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기능을 통해 비품 검색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검색 창 아래 비품들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검색착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옆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QR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코드 스캔 버튼을 통해 비품 출고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6340756" y="4948106"/>
            <a:ext cx="3203243" cy="72879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03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684807" y="592765"/>
            <a:ext cx="8866593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비품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출고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메인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5403850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상단 오늘 기준 총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재고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출고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검색 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필터링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기능을 통해 비품 검색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검색 창 아래 비품들 리스트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검색착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옆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QR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코드 스캔 버튼을 통해 비품 출고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3997111" y="5403850"/>
            <a:ext cx="669644" cy="65296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0580F8-A0A4-0644-B20F-763913D44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5476" y="7340252"/>
            <a:ext cx="2052690" cy="1352169"/>
          </a:xfrm>
          <a:prstGeom prst="rect">
            <a:avLst/>
          </a:prstGeom>
          <a:ln w="57150">
            <a:solidFill>
              <a:srgbClr val="22294A"/>
            </a:solidFill>
          </a:ln>
        </p:spPr>
      </p:pic>
      <p:sp>
        <p:nvSpPr>
          <p:cNvPr id="18" name="Google Shape;241;p10">
            <a:extLst>
              <a:ext uri="{FF2B5EF4-FFF2-40B4-BE49-F238E27FC236}">
                <a16:creationId xmlns:a16="http://schemas.microsoft.com/office/drawing/2014/main" id="{D7E267BB-2DA0-F54B-B41A-168E2C495D0C}"/>
              </a:ext>
            </a:extLst>
          </p:cNvPr>
          <p:cNvSpPr/>
          <p:nvPr/>
        </p:nvSpPr>
        <p:spPr>
          <a:xfrm>
            <a:off x="8457598" y="6578607"/>
            <a:ext cx="686402" cy="31749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41;p10">
            <a:extLst>
              <a:ext uri="{FF2B5EF4-FFF2-40B4-BE49-F238E27FC236}">
                <a16:creationId xmlns:a16="http://schemas.microsoft.com/office/drawing/2014/main" id="{6B563A41-02F4-3040-A937-C918E085071F}"/>
              </a:ext>
            </a:extLst>
          </p:cNvPr>
          <p:cNvSpPr/>
          <p:nvPr/>
        </p:nvSpPr>
        <p:spPr>
          <a:xfrm>
            <a:off x="9982200" y="8191500"/>
            <a:ext cx="609600" cy="304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0211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640D24-857C-6D4E-A767-610E9423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83" y="-129696"/>
            <a:ext cx="8263195" cy="11682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684807" y="592765"/>
            <a:ext cx="8866593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출고이력</a:t>
            </a:r>
            <a:r>
              <a:rPr lang="en-US" altLang="ko-KR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 err="1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재고부족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확인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048C6C-97B7-8442-B3CF-F54EECEDA626}"/>
              </a:ext>
            </a:extLst>
          </p:cNvPr>
          <p:cNvSpPr/>
          <p:nvPr/>
        </p:nvSpPr>
        <p:spPr>
          <a:xfrm>
            <a:off x="1620913" y="2552700"/>
            <a:ext cx="3581400" cy="6324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BB22C-AC6F-1D40-BF01-E3CB0F4D5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4" y="-129696"/>
            <a:ext cx="8263195" cy="11682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965DDF-37E1-1644-9535-BD243F648766}"/>
              </a:ext>
            </a:extLst>
          </p:cNvPr>
          <p:cNvSpPr/>
          <p:nvPr/>
        </p:nvSpPr>
        <p:spPr>
          <a:xfrm>
            <a:off x="6176910" y="2552700"/>
            <a:ext cx="3581400" cy="632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3027" y="951407"/>
            <a:ext cx="3797172" cy="4892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출고이력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F1451A7-F0D0-A84E-B298-D361CD3342ED}"/>
              </a:ext>
            </a:extLst>
          </p:cNvPr>
          <p:cNvSpPr txBox="1"/>
          <p:nvPr/>
        </p:nvSpPr>
        <p:spPr>
          <a:xfrm>
            <a:off x="6675867" y="909304"/>
            <a:ext cx="2588361" cy="573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err="1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재고부족</a:t>
            </a:r>
            <a:r>
              <a:rPr lang="ko-KR" altLang="en-US" sz="2800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800" b="0" i="0" u="none" strike="noStrike" dirty="0">
                <a:solidFill>
                  <a:srgbClr val="23294A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화면</a:t>
            </a:r>
            <a:endParaRPr lang="ko-KR" sz="2800" b="0" i="0" u="none" strike="noStrike" dirty="0">
              <a:solidFill>
                <a:srgbClr val="23294A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D3513078-E9BF-3A44-9E59-3731B2C24BB2}"/>
              </a:ext>
            </a:extLst>
          </p:cNvPr>
          <p:cNvSpPr txBox="1"/>
          <p:nvPr/>
        </p:nvSpPr>
        <p:spPr>
          <a:xfrm>
            <a:off x="10608747" y="4463876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출고 진행 시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출고기록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탭에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무슨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비품을 어느 창고에서 몇개 출고했는지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출고이력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남음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Google Shape;241;p10">
            <a:extLst>
              <a:ext uri="{FF2B5EF4-FFF2-40B4-BE49-F238E27FC236}">
                <a16:creationId xmlns:a16="http://schemas.microsoft.com/office/drawing/2014/main" id="{6214BBA3-E88D-5D48-BD66-FC701CE32E45}"/>
              </a:ext>
            </a:extLst>
          </p:cNvPr>
          <p:cNvSpPr/>
          <p:nvPr/>
        </p:nvSpPr>
        <p:spPr>
          <a:xfrm>
            <a:off x="3048000" y="7962900"/>
            <a:ext cx="752712" cy="533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0CA9321E-4794-5B41-9A28-E492B445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6" y="257678"/>
            <a:ext cx="17716500" cy="304800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BE62719D-E06E-A14B-86DC-818956C8C872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0119230" y="1799265"/>
            <a:ext cx="3872880" cy="2145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도형 20">
            <a:extLst>
              <a:ext uri="{FF2B5EF4-FFF2-40B4-BE49-F238E27FC236}">
                <a16:creationId xmlns:a16="http://schemas.microsoft.com/office/drawing/2014/main" id="{3E13A907-CFFF-7E43-AFBB-DD94D4AC51AC}"/>
              </a:ext>
            </a:extLst>
          </p:cNvPr>
          <p:cNvSpPr/>
          <p:nvPr/>
        </p:nvSpPr>
        <p:spPr>
          <a:xfrm rot="7822745" flipV="1">
            <a:off x="8565016" y="2363370"/>
            <a:ext cx="1935477" cy="934407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100000">
                <a:schemeClr val="bg1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83312623-1877-3C40-8541-5890F8F03DE2}"/>
              </a:ext>
            </a:extLst>
          </p:cNvPr>
          <p:cNvSpPr txBox="1"/>
          <p:nvPr/>
        </p:nvSpPr>
        <p:spPr>
          <a:xfrm>
            <a:off x="10608746" y="6725188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메인의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총 재고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입고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출고 부분을 클릭 시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부족 재고 확인 창으로 전환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적정 재고 미만인 비품들의 이름과 해당 비품들이 있는 창고 위치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현재 재고량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적정 재고량을 리스트로 출력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1191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48655" y="592765"/>
            <a:ext cx="1190274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 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어려웠던 부분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091609" y="8888153"/>
            <a:ext cx="702494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B3ADF-19DA-D543-ADFB-5FD6034CA0D9}"/>
              </a:ext>
            </a:extLst>
          </p:cNvPr>
          <p:cNvSpPr/>
          <p:nvPr/>
        </p:nvSpPr>
        <p:spPr>
          <a:xfrm>
            <a:off x="1091607" y="2334141"/>
            <a:ext cx="7024945" cy="60833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2B7DCFF-955E-2A40-8D5F-724BB98C2067}"/>
              </a:ext>
            </a:extLst>
          </p:cNvPr>
          <p:cNvSpPr txBox="1"/>
          <p:nvPr/>
        </p:nvSpPr>
        <p:spPr>
          <a:xfrm>
            <a:off x="9555978" y="4840950"/>
            <a:ext cx="7995422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이전 프로젝트에서는 주로 서버와의 통신을 활용한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CRUD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기능 구현에 집중했기 때문에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마지막 프로젝트에서는 직접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DB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설계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초기 파일 세팅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로그인 기능을 담당하며 새로운 영역에 도전하고자 했습니다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그중에서도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JWT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기반 로그인 기능은 </a:t>
            </a:r>
            <a:r>
              <a:rPr lang="ko-KR" altLang="en-US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처럼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접하는 분야라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Spring Security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설정과 필터 처리 과정에서 많은 시행착오를 겪었습니다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그 과정 속에서 문제를 직접 해결하며 개발자로서의 역량이 한층 성장 했다고 느꼈고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새로운 기술을 두려워하지 않고 도전하는 자세가 얼마나 중요한지를 배웠습니다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EE660E70-87B4-1B4D-AF0B-2E81AA5F4082}"/>
              </a:ext>
            </a:extLst>
          </p:cNvPr>
          <p:cNvSpPr txBox="1"/>
          <p:nvPr/>
        </p:nvSpPr>
        <p:spPr>
          <a:xfrm>
            <a:off x="9554206" y="6468209"/>
            <a:ext cx="7024945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63794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3429000"/>
            <a:ext cx="33909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416800" y="35179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SemiBold"/>
              </a:rPr>
              <a:t>PORTFOLIO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14300" y="4191000"/>
            <a:ext cx="18059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36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altLang="en-US" sz="13600" dirty="0" err="1">
                <a:solidFill>
                  <a:srgbClr val="FFFFFF"/>
                </a:solidFill>
                <a:latin typeface="Pretendard SemiBold"/>
                <a:ea typeface="Pretendard SemiBold"/>
              </a:rPr>
              <a:t>느낀점</a:t>
            </a:r>
            <a:endParaRPr lang="ko-KR" sz="136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3670300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3238500"/>
            <a:ext cx="19431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5300" y="3238500"/>
            <a:ext cx="19431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900" y="3238500"/>
            <a:ext cx="1943100" cy="50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787900" y="914400"/>
            <a:ext cx="8712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Regular"/>
              </a:rPr>
              <a:t>POINT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b="0" i="0" u="none" strike="noStrike" dirty="0" err="1">
                <a:solidFill>
                  <a:srgbClr val="23294A"/>
                </a:solidFill>
                <a:ea typeface="Pretendard Bold"/>
              </a:rPr>
              <a:t>느낀점</a:t>
            </a:r>
            <a:endParaRPr lang="ko-KR" sz="6800" b="0" i="0" u="none" strike="noStrike" dirty="0">
              <a:solidFill>
                <a:srgbClr val="23294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09000" y="4584700"/>
            <a:ext cx="87630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웹 개발을 처음 시작할 때는 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HTML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과 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CSS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로 간단한 웹사이트를 따라 만드는 것에서 출발했지만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 더 완성도 높은 결과물을 만들고 싶다는 열정으로 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JavaScript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까지 독학하며 </a:t>
            </a:r>
            <a:r>
              <a:rPr lang="ko-KR" altLang="en-US" sz="2500" dirty="0" err="1">
                <a:solidFill>
                  <a:srgbClr val="23294A"/>
                </a:solidFill>
                <a:latin typeface="Pretendard Regular"/>
                <a:ea typeface="Pretendard Regular"/>
              </a:rPr>
              <a:t>프론트엔드에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 대한 기초를 탄탄히 다졌습니다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 이후 교육센터에서의 학습과 팀 프로젝트를 통해 </a:t>
            </a:r>
            <a:r>
              <a:rPr lang="ko-KR" altLang="en-US" sz="2500" dirty="0" err="1">
                <a:solidFill>
                  <a:srgbClr val="23294A"/>
                </a:solidFill>
                <a:latin typeface="Pretendard Regular"/>
                <a:ea typeface="Pretendard Regular"/>
              </a:rPr>
              <a:t>벡엔드와의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 협업을 경험하며 웹 개발 전반에 대한 이해를 넓힐 수 있었고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 실무에서 활용되는 다양한 기술들을 익힐 수 있었습니다</a:t>
            </a:r>
            <a:r>
              <a:rPr lang="en-US" altLang="ko-KR" sz="2500" dirty="0">
                <a:solidFill>
                  <a:srgbClr val="23294A"/>
                </a:solidFill>
                <a:latin typeface="Pretendard Regular"/>
                <a:ea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altLang="ko-KR" sz="2500" dirty="0">
              <a:solidFill>
                <a:srgbClr val="23294A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dirty="0">
                <a:solidFill>
                  <a:srgbClr val="23294A"/>
                </a:solidFill>
                <a:latin typeface="Pretendard Regular"/>
                <a:ea typeface="Pretendard Regular"/>
              </a:rPr>
              <a:t>하나씩 쌓여가는 기술과 점점 완성되어 가는 웹사이트를 보며 성취감을 느꼈고</a:t>
            </a:r>
            <a:r>
              <a:rPr lang="en-US" altLang="ko-KR" sz="2500" b="0" i="0" u="none" strike="noStrike" dirty="0">
                <a:solidFill>
                  <a:srgbClr val="23294A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500" b="0" i="0" u="none" strike="noStrike" dirty="0">
                <a:solidFill>
                  <a:srgbClr val="23294A"/>
                </a:solidFill>
                <a:latin typeface="Pretendard Regular"/>
                <a:ea typeface="Pretendard Regular"/>
              </a:rPr>
              <a:t> 앞으로도 지속적으로 성장하고 발전하는 개발자가 되고 싶다는 확신을 갖게 되었습니다</a:t>
            </a:r>
            <a:r>
              <a:rPr lang="en-US" altLang="ko-KR" sz="2500" b="0" i="0" u="none" strike="noStrike" dirty="0">
                <a:solidFill>
                  <a:srgbClr val="23294A"/>
                </a:solidFill>
                <a:latin typeface="Pretendard Regular"/>
                <a:ea typeface="Pretendard Regular"/>
              </a:rPr>
              <a:t>.</a:t>
            </a:r>
            <a:endParaRPr lang="en-US" sz="25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83600" y="33020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000" b="0" i="0" u="none" strike="noStrike" dirty="0">
                <a:solidFill>
                  <a:srgbClr val="7180CB"/>
                </a:solidFill>
                <a:latin typeface="Pretendard SemiBold"/>
              </a:rPr>
              <a:t>#</a:t>
            </a:r>
            <a:r>
              <a:rPr lang="ko-KR" altLang="en-US" sz="2000" b="0" i="0" u="none" strike="noStrike" dirty="0" err="1">
                <a:solidFill>
                  <a:srgbClr val="7180CB"/>
                </a:solidFill>
                <a:ea typeface="Pretendard SemiBold"/>
              </a:rPr>
              <a:t>웹개발</a:t>
            </a: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629900" y="33147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000" b="0" i="0" u="none" strike="noStrike" dirty="0">
                <a:solidFill>
                  <a:srgbClr val="7180CB"/>
                </a:solidFill>
                <a:latin typeface="Pretendard SemiBold"/>
              </a:rPr>
              <a:t>#</a:t>
            </a:r>
            <a:r>
              <a:rPr lang="ko-KR" altLang="en-US" sz="2000" b="0" i="0" u="none" strike="noStrike" dirty="0">
                <a:solidFill>
                  <a:srgbClr val="7180CB"/>
                </a:solidFill>
                <a:ea typeface="Pretendard SemiBold"/>
              </a:rPr>
              <a:t>개발자성장기</a:t>
            </a: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63500" y="33147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000" b="0" i="0" u="none" strike="noStrike" dirty="0">
                <a:solidFill>
                  <a:srgbClr val="7180CB"/>
                </a:solidFill>
                <a:latin typeface="Pretendard SemiBold"/>
              </a:rPr>
              <a:t>#</a:t>
            </a:r>
            <a:r>
              <a:rPr lang="ko-KR" altLang="en-US" sz="2000" b="0" i="0" u="none" strike="noStrike" dirty="0">
                <a:solidFill>
                  <a:srgbClr val="7180CB"/>
                </a:solidFill>
                <a:ea typeface="Pretendard SemiBold"/>
              </a:rPr>
              <a:t>자기주도학습</a:t>
            </a: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8">
            <a:extLst>
              <a:ext uri="{FF2B5EF4-FFF2-40B4-BE49-F238E27FC236}">
                <a16:creationId xmlns:a16="http://schemas.microsoft.com/office/drawing/2014/main" id="{54AB08BB-4FF4-4E49-8A18-FC935682A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564775"/>
            <a:ext cx="6908800" cy="5210925"/>
          </a:xfrm>
          <a:prstGeom prst="rect">
            <a:avLst/>
          </a:prstGeom>
          <a:noFill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70BCF71-C9A4-D140-9FF2-CE4DF54AC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3065087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8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254500"/>
            <a:ext cx="5181600" cy="466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276600"/>
            <a:ext cx="5181600" cy="327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4254500"/>
            <a:ext cx="5181600" cy="466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3276600"/>
            <a:ext cx="5181600" cy="327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2300" y="4279900"/>
            <a:ext cx="5181600" cy="466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2300" y="3251200"/>
            <a:ext cx="5181600" cy="335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2146300" y="7620000"/>
            <a:ext cx="2857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7632700" y="7620000"/>
            <a:ext cx="2857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13131800" y="7620000"/>
            <a:ext cx="28575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87900" y="914400"/>
            <a:ext cx="8712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2400" b="0" i="0" u="none" strike="noStrike" dirty="0">
                <a:solidFill>
                  <a:srgbClr val="7180CB"/>
                </a:solidFill>
                <a:latin typeface="Pretendard Regular"/>
              </a:rPr>
              <a:t>POINT 0</a:t>
            </a: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Regular"/>
              </a:rPr>
              <a:t>3</a:t>
            </a:r>
            <a:endParaRPr lang="en-US" sz="2400" b="0" i="0" u="none" strike="noStrike" dirty="0">
              <a:solidFill>
                <a:srgbClr val="7180CB"/>
              </a:solidFill>
              <a:latin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b="0" i="0" u="none" strike="noStrike" dirty="0">
                <a:solidFill>
                  <a:srgbClr val="23294A"/>
                </a:solidFill>
                <a:ea typeface="Pretendard Bold"/>
              </a:rPr>
              <a:t>팀 프로젝트</a:t>
            </a:r>
            <a:r>
              <a:rPr lang="en-US" sz="6800" b="0" i="0" u="none" strike="noStrike" dirty="0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0" i="0" u="none" strike="noStrike" dirty="0">
                <a:solidFill>
                  <a:srgbClr val="23294A"/>
                </a:solidFill>
                <a:ea typeface="Pretendard Bold"/>
              </a:rPr>
              <a:t>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921500"/>
            <a:ext cx="5245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00" b="0" i="0" u="none" strike="noStrike" dirty="0" err="1">
                <a:solidFill>
                  <a:srgbClr val="23294A"/>
                </a:solidFill>
                <a:ea typeface="Pretendard SemiBold"/>
              </a:rPr>
              <a:t>부산왔나</a:t>
            </a:r>
            <a:endParaRPr lang="ko-KR" sz="26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1400" y="7874000"/>
            <a:ext cx="5219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Spring </a:t>
            </a:r>
            <a:r>
              <a:rPr lang="ko-KR" altLang="en-US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팀 프로젝트</a:t>
            </a:r>
            <a:endParaRPr lang="en-US" sz="17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27800" y="7874000"/>
            <a:ext cx="5219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Android </a:t>
            </a:r>
            <a:r>
              <a:rPr lang="ko-KR" altLang="en-US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팀 프로젝트</a:t>
            </a:r>
            <a:endParaRPr lang="en-US" sz="17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026900" y="7874000"/>
            <a:ext cx="5219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React </a:t>
            </a:r>
            <a:r>
              <a:rPr lang="ko-KR" altLang="en-US" sz="17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팀 프로젝트</a:t>
            </a:r>
            <a:endParaRPr lang="en-US" sz="17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527800" y="6921500"/>
            <a:ext cx="5245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00" b="0" i="0" u="none" strike="noStrike" dirty="0" err="1">
                <a:solidFill>
                  <a:srgbClr val="23294A"/>
                </a:solidFill>
                <a:ea typeface="Pretendard SemiBold"/>
              </a:rPr>
              <a:t>머니로그</a:t>
            </a:r>
            <a:endParaRPr lang="ko-KR" sz="26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014200" y="6921500"/>
            <a:ext cx="5245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600" dirty="0" err="1">
                <a:solidFill>
                  <a:srgbClr val="23294A"/>
                </a:solidFill>
                <a:ea typeface="Pretendard SemiBold"/>
              </a:rPr>
              <a:t>Boxel</a:t>
            </a:r>
            <a:endParaRPr lang="ko-KR" sz="26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A09217-31C2-BC4F-82AE-E9BAE19A6E84}"/>
              </a:ext>
            </a:extLst>
          </p:cNvPr>
          <p:cNvSpPr/>
          <p:nvPr/>
        </p:nvSpPr>
        <p:spPr>
          <a:xfrm>
            <a:off x="1066800" y="3251200"/>
            <a:ext cx="5168900" cy="33020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7E59CC-AA96-6D43-8646-16EACE8F2237}"/>
              </a:ext>
            </a:extLst>
          </p:cNvPr>
          <p:cNvSpPr/>
          <p:nvPr/>
        </p:nvSpPr>
        <p:spPr>
          <a:xfrm>
            <a:off x="6534002" y="3276600"/>
            <a:ext cx="5238898" cy="330200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4D1CAD-BF7A-2146-9AFB-CDB48C2A019B}"/>
              </a:ext>
            </a:extLst>
          </p:cNvPr>
          <p:cNvSpPr/>
          <p:nvPr/>
        </p:nvSpPr>
        <p:spPr>
          <a:xfrm>
            <a:off x="12063662" y="3251200"/>
            <a:ext cx="5181600" cy="333375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3429000"/>
            <a:ext cx="33909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416800" y="35179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altLang="ko-KR" sz="2400" b="0" i="0" u="none" strike="noStrike" dirty="0">
                <a:solidFill>
                  <a:srgbClr val="7180CB"/>
                </a:solidFill>
                <a:latin typeface="Pretendard SemiBold"/>
              </a:rPr>
              <a:t>PROJECT 01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20800" y="1028700"/>
            <a:ext cx="3314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F6F6FE"/>
                </a:solidFill>
                <a:latin typeface="Pretendard Regular"/>
              </a:rPr>
              <a:t>DATE. 2025.02.12 ~ 02.26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" y="1028700"/>
            <a:ext cx="2654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altLang="ko-KR" sz="1400" dirty="0">
                <a:solidFill>
                  <a:srgbClr val="F6F6FE"/>
                </a:solidFill>
                <a:latin typeface="Pretendard Regular"/>
              </a:rPr>
              <a:t>FULLSTACK DEVELOPER</a:t>
            </a:r>
            <a:endParaRPr lang="en-US" altLang="ko-KR" sz="1400" b="0" i="0" u="none" strike="noStrike" dirty="0">
              <a:solidFill>
                <a:srgbClr val="F6F6F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" y="4191000"/>
            <a:ext cx="18059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36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altLang="en-US" sz="13600" dirty="0" err="1">
                <a:solidFill>
                  <a:srgbClr val="FFFFFF"/>
                </a:solidFill>
                <a:latin typeface="Pretendard SemiBold"/>
                <a:ea typeface="Pretendard SemiBold"/>
              </a:rPr>
              <a:t>부산왔나</a:t>
            </a:r>
            <a:endParaRPr lang="ko-KR" sz="136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160402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프로젝트</a:t>
            </a:r>
            <a:r>
              <a:rPr 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212920" y="2525837"/>
            <a:ext cx="6816586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부산 명소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맛집리스트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API</a:t>
            </a:r>
            <a:r>
              <a:rPr lang="ko-KR" altLang="en-US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를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 활용하여 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랭킹 시스템을 통해 여행지를 추천해주는 프로그램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660810" y="2321011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679C79-D4C4-9B43-AA8F-9A4BFFFC7D5F}"/>
              </a:ext>
            </a:extLst>
          </p:cNvPr>
          <p:cNvSpPr/>
          <p:nvPr/>
        </p:nvSpPr>
        <p:spPr>
          <a:xfrm>
            <a:off x="1091609" y="2336799"/>
            <a:ext cx="7569201" cy="655460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rgbClr val="222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F5B79B65-F1E4-D643-B1DA-85D08E92F84B}"/>
              </a:ext>
            </a:extLst>
          </p:cNvPr>
          <p:cNvSpPr txBox="1"/>
          <p:nvPr/>
        </p:nvSpPr>
        <p:spPr>
          <a:xfrm>
            <a:off x="8660810" y="3515910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개발기간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B8138BA2-54F2-084C-9D10-C59A68451700}"/>
              </a:ext>
            </a:extLst>
          </p:cNvPr>
          <p:cNvSpPr txBox="1"/>
          <p:nvPr/>
        </p:nvSpPr>
        <p:spPr>
          <a:xfrm>
            <a:off x="8660810" y="4308258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개발인원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5C4B84D0-55C0-4149-A652-5227AC69CB57}"/>
              </a:ext>
            </a:extLst>
          </p:cNvPr>
          <p:cNvSpPr txBox="1"/>
          <p:nvPr/>
        </p:nvSpPr>
        <p:spPr>
          <a:xfrm>
            <a:off x="8656799" y="5100606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개발목표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441AD841-4936-5C4D-8126-79B454BA9DC4}"/>
              </a:ext>
            </a:extLst>
          </p:cNvPr>
          <p:cNvSpPr txBox="1"/>
          <p:nvPr/>
        </p:nvSpPr>
        <p:spPr>
          <a:xfrm>
            <a:off x="8656799" y="7159664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u="none" strike="noStrike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개발환경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64DB7D91-2520-4B46-B8FE-50F337C14387}"/>
              </a:ext>
            </a:extLst>
          </p:cNvPr>
          <p:cNvSpPr txBox="1"/>
          <p:nvPr/>
        </p:nvSpPr>
        <p:spPr>
          <a:xfrm>
            <a:off x="8656799" y="8045849"/>
            <a:ext cx="278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 err="1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Github</a:t>
            </a:r>
            <a:endParaRPr lang="en-US" sz="2400" u="none" strike="noStrike" dirty="0">
              <a:solidFill>
                <a:schemeClr val="accen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72830E10-3D57-1F46-BABB-E12E614D3AB2}"/>
              </a:ext>
            </a:extLst>
          </p:cNvPr>
          <p:cNvSpPr txBox="1"/>
          <p:nvPr/>
        </p:nvSpPr>
        <p:spPr>
          <a:xfrm>
            <a:off x="11212920" y="351591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2025.02.12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~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2025.02.26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4FFBF7CC-40BB-3E43-8216-507250750379}"/>
              </a:ext>
            </a:extLst>
          </p:cNvPr>
          <p:cNvSpPr txBox="1"/>
          <p:nvPr/>
        </p:nvSpPr>
        <p:spPr>
          <a:xfrm>
            <a:off x="11212920" y="429709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5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명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280F3A57-908D-AE45-ABBB-5CEBC0E46A53}"/>
              </a:ext>
            </a:extLst>
          </p:cNvPr>
          <p:cNvSpPr txBox="1"/>
          <p:nvPr/>
        </p:nvSpPr>
        <p:spPr>
          <a:xfrm>
            <a:off x="11212920" y="5968280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MVC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패턴으로 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CRUD </a:t>
            </a:r>
            <a:r>
              <a:rPr lang="ko-KR" altLang="en-US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구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현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공공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API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활용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MySQL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을 이용한 </a:t>
            </a: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DataBase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구축</a:t>
            </a:r>
            <a:endParaRPr lang="en-US" altLang="ko-KR" sz="2400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SpringBoot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로 웹 사이트 구축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36B3856C-DD61-294D-A6E2-A89DC196DE70}"/>
              </a:ext>
            </a:extLst>
          </p:cNvPr>
          <p:cNvSpPr txBox="1"/>
          <p:nvPr/>
        </p:nvSpPr>
        <p:spPr>
          <a:xfrm>
            <a:off x="11212920" y="7291607"/>
            <a:ext cx="5816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Java, Spring boot,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 err="1">
                <a:solidFill>
                  <a:srgbClr val="636573"/>
                </a:solidFill>
                <a:latin typeface="Pretendard Regular"/>
                <a:ea typeface="Pretendard Regular"/>
              </a:rPr>
              <a:t>mybatic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dirty="0">
                <a:solidFill>
                  <a:srgbClr val="636573"/>
                </a:solidFill>
                <a:latin typeface="Pretendard Regular"/>
                <a:ea typeface="Pretendard Regular"/>
              </a:rPr>
              <a:t>MySQL</a:t>
            </a:r>
            <a:endParaRPr lang="en-US" altLang="ko-KR" sz="2400" b="0" i="0" u="none" strike="noStrike" dirty="0">
              <a:solidFill>
                <a:srgbClr val="636573"/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58D0C7D-D0F7-DB49-8C68-665FA00F6D03}"/>
              </a:ext>
            </a:extLst>
          </p:cNvPr>
          <p:cNvSpPr txBox="1"/>
          <p:nvPr/>
        </p:nvSpPr>
        <p:spPr>
          <a:xfrm>
            <a:off x="11212920" y="8052042"/>
            <a:ext cx="633848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https://</a:t>
            </a:r>
            <a:r>
              <a:rPr lang="en-US" altLang="ko-KR" sz="2400" b="0" i="0" u="none" strike="noStrike" dirty="0" err="1">
                <a:solidFill>
                  <a:srgbClr val="636573"/>
                </a:solidFill>
                <a:latin typeface="Pretendard Regular"/>
                <a:ea typeface="Pretendard Regular"/>
              </a:rPr>
              <a:t>github.com</a:t>
            </a:r>
            <a:r>
              <a:rPr lang="en-US" altLang="ko-KR" sz="2400" b="0" i="0" u="none" strike="noStrike" dirty="0">
                <a:solidFill>
                  <a:srgbClr val="636573"/>
                </a:solidFill>
                <a:latin typeface="Pretendard Regular"/>
                <a:ea typeface="Pretendard Regular"/>
              </a:rPr>
              <a:t>/JSY-JUNG/fullstack_team1</a:t>
            </a:r>
            <a:endParaRPr lang="en-US" sz="24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1116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24706" cy="972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592765"/>
            <a:ext cx="5816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alt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DB</a:t>
            </a:r>
            <a:r>
              <a:rPr lang="en-US" sz="6000" b="0" i="0" u="none" strike="noStrike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6000" dirty="0">
                <a:solidFill>
                  <a:srgbClr val="23294A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설계</a:t>
            </a:r>
            <a:endParaRPr lang="ko-KR" sz="6000" b="0" i="0" u="none" strike="noStrike" dirty="0">
              <a:solidFill>
                <a:srgbClr val="23294A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그림 24" descr="스크린샷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3E97EC-4162-CA46-BD86-3C5562EFA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94835"/>
            <a:ext cx="14837078" cy="7799092"/>
          </a:xfrm>
          <a:prstGeom prst="rect">
            <a:avLst/>
          </a:prstGeom>
          <a:ln w="76200">
            <a:solidFill>
              <a:srgbClr val="22294A"/>
            </a:solidFill>
          </a:ln>
        </p:spPr>
      </p:pic>
    </p:spTree>
    <p:extLst>
      <p:ext uri="{BB962C8B-B14F-4D97-AF65-F5344CB8AC3E}">
        <p14:creationId xmlns:p14="http://schemas.microsoft.com/office/powerpoint/2010/main" val="91271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17877</TotalTime>
  <Words>1726</Words>
  <Application>Microsoft Macintosh PowerPoint</Application>
  <PresentationFormat>사용자 지정</PresentationFormat>
  <Paragraphs>412</Paragraphs>
  <Slides>55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Pretendard SemiBold</vt:lpstr>
      <vt:lpstr>BM DoHyeon OTF</vt:lpstr>
      <vt:lpstr>맑은 고딕</vt:lpstr>
      <vt:lpstr>BM YEONSUNG OTF</vt:lpstr>
      <vt:lpstr>Calibri</vt:lpstr>
      <vt:lpstr>Pretendard Bold</vt:lpstr>
      <vt:lpstr>Pretendard Regular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Office User</cp:lastModifiedBy>
  <cp:revision>33</cp:revision>
  <dcterms:created xsi:type="dcterms:W3CDTF">2006-08-16T00:00:00Z</dcterms:created>
  <dcterms:modified xsi:type="dcterms:W3CDTF">2025-06-10T16:21:46Z</dcterms:modified>
</cp:coreProperties>
</file>